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78" r:id="rId2"/>
    <p:sldId id="271" r:id="rId3"/>
    <p:sldId id="267" r:id="rId4"/>
    <p:sldId id="273" r:id="rId5"/>
    <p:sldId id="269" r:id="rId6"/>
    <p:sldId id="259" r:id="rId7"/>
    <p:sldId id="263" r:id="rId8"/>
    <p:sldId id="266" r:id="rId9"/>
    <p:sldId id="264" r:id="rId10"/>
    <p:sldId id="270" r:id="rId11"/>
    <p:sldId id="279" r:id="rId12"/>
    <p:sldId id="258" r:id="rId13"/>
    <p:sldId id="256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8215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9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175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92"/>
    <p:restoredTop sz="94737"/>
  </p:normalViewPr>
  <p:slideViewPr>
    <p:cSldViewPr snapToGrid="0" snapToObjects="1">
      <p:cViewPr varScale="1">
        <p:scale>
          <a:sx n="45" d="100"/>
          <a:sy n="45" d="100"/>
        </p:scale>
        <p:origin x="23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  <c:userShapes r:id="rId2"/>
</c:chartSpac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3" name="Picture 2">
          <a:extLst xmlns:a="http://schemas.openxmlformats.org/drawingml/2006/main">
            <a:ext uri="{FF2B5EF4-FFF2-40B4-BE49-F238E27FC236}">
              <a16:creationId xmlns:a16="http://schemas.microsoft.com/office/drawing/2014/main" id="{69BD11AD-E60C-B644-8909-EB6BB8D9B87C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>
          <a:extLst>
            <a:ext uri="{28A0092B-C50C-407E-A947-70E740481C1C}">
              <a14:useLocalDpi xmlns:a14="http://schemas.microsoft.com/office/drawing/2010/main" val="0"/>
            </a:ext>
          </a:extLst>
        </a:blip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9208002" cy="8470714"/>
        </a:xfrm>
        <a:prstGeom xmlns:a="http://schemas.openxmlformats.org/drawingml/2006/main" prst="rect">
          <a:avLst/>
        </a:prstGeom>
      </cdr:spPr>
    </cdr:pic>
  </cdr:relSizeAnchor>
</c:userShape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_bg.jpg" descr="slide_bg.jpg"/>
          <p:cNvPicPr>
            <a:picLocks noChangeAspect="1"/>
          </p:cNvPicPr>
          <p:nvPr/>
        </p:nvPicPr>
        <p:blipFill>
          <a:blip r:embed="rId2">
            <a:alphaModFix amt="40000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Group"/>
          <p:cNvSpPr/>
          <p:nvPr/>
        </p:nvSpPr>
        <p:spPr>
          <a:xfrm>
            <a:off x="488184" y="809625"/>
            <a:ext cx="23407632" cy="0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392576" y="171108"/>
            <a:ext cx="494512" cy="502334"/>
          </a:xfrm>
          <a:prstGeom prst="rect">
            <a:avLst/>
          </a:prstGeom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8947546"/>
            <a:ext cx="14716127" cy="66079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latin typeface="+mj-lt"/>
                <a:ea typeface="+mj-ea"/>
                <a:cs typeface="+mj-cs"/>
                <a:sym typeface="Helvetica"/>
              </a:defRPr>
            </a:lvl1pPr>
            <a:lvl2pPr marL="839610" indent="-395110" algn="ctr">
              <a:spcBef>
                <a:spcPts val="0"/>
              </a:spcBef>
              <a:defRPr sz="3200">
                <a:latin typeface="+mj-lt"/>
                <a:ea typeface="+mj-ea"/>
                <a:cs typeface="+mj-cs"/>
                <a:sym typeface="Helvetica"/>
              </a:defRPr>
            </a:lvl2pPr>
            <a:lvl3pPr marL="1284110" indent="-395110" algn="ctr">
              <a:spcBef>
                <a:spcPts val="0"/>
              </a:spcBef>
              <a:defRPr sz="3200">
                <a:latin typeface="+mj-lt"/>
                <a:ea typeface="+mj-ea"/>
                <a:cs typeface="+mj-cs"/>
                <a:sym typeface="Helvetica"/>
              </a:defRPr>
            </a:lvl3pPr>
            <a:lvl4pPr marL="1728610" indent="-395110" algn="ctr">
              <a:spcBef>
                <a:spcPts val="0"/>
              </a:spcBef>
              <a:defRPr sz="3200">
                <a:latin typeface="+mj-lt"/>
                <a:ea typeface="+mj-ea"/>
                <a:cs typeface="+mj-cs"/>
                <a:sym typeface="Helvetica"/>
              </a:defRPr>
            </a:lvl4pPr>
            <a:lvl5pPr marL="2173110" indent="-395110" algn="ctr">
              <a:spcBef>
                <a:spcPts val="0"/>
              </a:spcBef>
              <a:defRPr sz="32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4833937" y="6000353"/>
            <a:ext cx="14716128" cy="965202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5200"/>
            </a:pPr>
            <a:endParaRPr/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Image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slide_bg.jpg" descr="slide_bg.jpg"/>
          <p:cNvPicPr>
            <a:picLocks noChangeAspect="1"/>
          </p:cNvPicPr>
          <p:nvPr/>
        </p:nvPicPr>
        <p:blipFill>
          <a:blip r:embed="rId2">
            <a:alphaModFix amt="40000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Group"/>
          <p:cNvSpPr/>
          <p:nvPr/>
        </p:nvSpPr>
        <p:spPr>
          <a:xfrm>
            <a:off x="488184" y="809625"/>
            <a:ext cx="23407632" cy="0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45718" tIns="45718" rIns="45718" bIns="45718"/>
          <a:lstStyle/>
          <a:p>
            <a:pPr defTabSz="821529">
              <a:defRPr>
                <a:latin typeface="+mn-lt"/>
                <a:ea typeface="+mn-ea"/>
                <a:cs typeface="+mn-cs"/>
                <a:sym typeface="Helvetica Neue"/>
              </a:defRPr>
            </a:pPr>
            <a:endParaRPr/>
          </a:p>
        </p:txBody>
      </p:sp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392578" y="171109"/>
            <a:ext cx="494510" cy="502332"/>
          </a:xfrm>
          <a:prstGeom prst="rect">
            <a:avLst/>
          </a:prstGeom>
        </p:spPr>
        <p:txBody>
          <a:bodyPr lIns="71435" tIns="71435" rIns="71435" bIns="71435" anchor="ctr"/>
          <a:lstStyle>
            <a:lvl1pPr algn="r" defTabSz="821529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2.jpeg" descr="image2.jpeg"/>
          <p:cNvPicPr>
            <a:picLocks noChangeAspect="1"/>
          </p:cNvPicPr>
          <p:nvPr/>
        </p:nvPicPr>
        <p:blipFill>
          <a:blip r:embed="rId2">
            <a:alphaModFix amt="40000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392575" y="171108"/>
            <a:ext cx="494513" cy="502334"/>
          </a:xfrm>
          <a:prstGeom prst="rect">
            <a:avLst/>
          </a:prstGeom>
        </p:spPr>
        <p:txBody>
          <a:bodyPr lIns="71437" tIns="71437" rIns="71437" bIns="71437" anchor="ctr"/>
          <a:lstStyle>
            <a:lvl1pPr algn="r" defTabSz="821531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25" name="Group"/>
          <p:cNvSpPr/>
          <p:nvPr/>
        </p:nvSpPr>
        <p:spPr>
          <a:xfrm>
            <a:off x="488184" y="809625"/>
            <a:ext cx="23407632" cy="0"/>
          </a:xfrm>
          <a:prstGeom prst="line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/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Text"/>
          <p:cNvSpPr txBox="1">
            <a:spLocks noGrp="1"/>
          </p:cNvSpPr>
          <p:nvPr>
            <p:ph type="title"/>
          </p:nvPr>
        </p:nvSpPr>
        <p:spPr>
          <a:xfrm>
            <a:off x="4833937" y="4536280"/>
            <a:ext cx="14716127" cy="4643439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Image"/>
          <p:cNvSpPr>
            <a:spLocks noGrp="1"/>
          </p:cNvSpPr>
          <p:nvPr>
            <p:ph type="pic" sz="half" idx="13"/>
          </p:nvPr>
        </p:nvSpPr>
        <p:spPr>
          <a:xfrm>
            <a:off x="12495609" y="892967"/>
            <a:ext cx="7500939" cy="115728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6" name="Title Text"/>
          <p:cNvSpPr txBox="1">
            <a:spLocks noGrp="1"/>
          </p:cNvSpPr>
          <p:nvPr>
            <p:ph type="title"/>
          </p:nvPr>
        </p:nvSpPr>
        <p:spPr>
          <a:xfrm>
            <a:off x="4387453" y="892967"/>
            <a:ext cx="7500939" cy="5607846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3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97264"/>
            <a:ext cx="7500939" cy="576858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Text"/>
          <p:cNvSpPr txBox="1">
            <a:spLocks noGrp="1"/>
          </p:cNvSpPr>
          <p:nvPr>
            <p:ph type="title"/>
          </p:nvPr>
        </p:nvSpPr>
        <p:spPr>
          <a:xfrm>
            <a:off x="4387453" y="625077"/>
            <a:ext cx="15609094" cy="303609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Text"/>
          <p:cNvSpPr txBox="1">
            <a:spLocks noGrp="1"/>
          </p:cNvSpPr>
          <p:nvPr>
            <p:ph type="title"/>
          </p:nvPr>
        </p:nvSpPr>
        <p:spPr>
          <a:xfrm>
            <a:off x="4387453" y="625077"/>
            <a:ext cx="15609094" cy="303609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4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3661171"/>
            <a:ext cx="15609094" cy="884039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Image"/>
          <p:cNvSpPr>
            <a:spLocks noGrp="1"/>
          </p:cNvSpPr>
          <p:nvPr>
            <p:ph type="pic" sz="quarter" idx="13"/>
          </p:nvPr>
        </p:nvSpPr>
        <p:spPr>
          <a:xfrm>
            <a:off x="12495609" y="3661171"/>
            <a:ext cx="7500939" cy="884039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3" name="Title Text"/>
          <p:cNvSpPr txBox="1">
            <a:spLocks noGrp="1"/>
          </p:cNvSpPr>
          <p:nvPr>
            <p:ph type="title"/>
          </p:nvPr>
        </p:nvSpPr>
        <p:spPr>
          <a:xfrm>
            <a:off x="4387453" y="625077"/>
            <a:ext cx="15609094" cy="303609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61171"/>
            <a:ext cx="7500939" cy="8840393"/>
          </a:xfrm>
          <a:prstGeom prst="rect">
            <a:avLst/>
          </a:prstGeom>
        </p:spPr>
        <p:txBody>
          <a:bodyPr/>
          <a:lstStyle>
            <a:lvl1pPr marL="440871" indent="-440871">
              <a:spcBef>
                <a:spcPts val="4500"/>
              </a:spcBef>
              <a:defRPr sz="3600"/>
            </a:lvl1pPr>
            <a:lvl2pPr marL="783771" indent="-440871">
              <a:spcBef>
                <a:spcPts val="4500"/>
              </a:spcBef>
              <a:defRPr sz="3600"/>
            </a:lvl2pPr>
            <a:lvl3pPr marL="1126670" indent="-440871">
              <a:spcBef>
                <a:spcPts val="4500"/>
              </a:spcBef>
              <a:defRPr sz="3600"/>
            </a:lvl3pPr>
            <a:lvl4pPr marL="1469570" indent="-440870">
              <a:spcBef>
                <a:spcPts val="4500"/>
              </a:spcBef>
              <a:defRPr sz="3600"/>
            </a:lvl4pPr>
            <a:lvl5pPr marL="1812470" indent="-440870">
              <a:spcBef>
                <a:spcPts val="4500"/>
              </a:spcBef>
              <a:defRPr sz="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1785936"/>
            <a:ext cx="15609094" cy="1014412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Image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9" cy="530423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1" name="Image"/>
          <p:cNvSpPr>
            <a:spLocks noGrp="1"/>
          </p:cNvSpPr>
          <p:nvPr>
            <p:ph type="pic" sz="quarter" idx="14"/>
          </p:nvPr>
        </p:nvSpPr>
        <p:spPr>
          <a:xfrm>
            <a:off x="12504353" y="1250155"/>
            <a:ext cx="7500940" cy="530423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2" name="Image"/>
          <p:cNvSpPr>
            <a:spLocks noGrp="1"/>
          </p:cNvSpPr>
          <p:nvPr>
            <p:ph type="pic" sz="half" idx="15"/>
          </p:nvPr>
        </p:nvSpPr>
        <p:spPr>
          <a:xfrm>
            <a:off x="4387453" y="1250155"/>
            <a:ext cx="7500939" cy="1121569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10554"/>
            <a:ext cx="494513" cy="51117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653366" y="1958422"/>
            <a:ext cx="19507201" cy="2499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6" tIns="71436" rIns="71436" bIns="71436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3610166" y="4458252"/>
            <a:ext cx="9550401" cy="87618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6" tIns="71436" rIns="71436" bIns="71436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5814" y="13001625"/>
            <a:ext cx="494513" cy="511174"/>
          </a:xfrm>
          <a:prstGeom prst="rect">
            <a:avLst/>
          </a:prstGeom>
          <a:ln w="12700">
            <a:miter lim="400000"/>
          </a:ln>
        </p:spPr>
        <p:txBody>
          <a:bodyPr wrap="none" lIns="71436" tIns="71436" rIns="71436" bIns="71436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592666" marR="0" indent="-592666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1037165" marR="0" indent="-592666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481665" marR="0" indent="-592665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926165" marR="0" indent="-592665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370665" marR="0" indent="-592665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815165" marR="0" indent="-592665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259666" marR="0" indent="-592665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704166" marR="0" indent="-592665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148666" marR="0" indent="-592666" algn="l" defTabSz="82153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8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15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journal/mef03g-road-runner/blob/master/TUIK-DATA/House_Sales_Foreigners.csv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B1AA4B-87ED-B444-82C1-745DF15BA09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2000"/>
          </a:blip>
          <a:stretch>
            <a:fillRect/>
          </a:stretch>
        </p:blipFill>
        <p:spPr>
          <a:xfrm>
            <a:off x="0" y="0"/>
            <a:ext cx="24302775" cy="13716000"/>
          </a:xfrm>
          <a:prstGeom prst="rect">
            <a:avLst/>
          </a:prstGeom>
          <a:effectLst>
            <a:outerShdw dist="50800" sx="1000" sy="1000" algn="ctr" rotWithShape="0">
              <a:srgbClr val="000000">
                <a:alpha val="0"/>
              </a:srgbClr>
            </a:outerShdw>
          </a:effectLst>
        </p:spPr>
      </p:pic>
      <p:sp>
        <p:nvSpPr>
          <p:cNvPr id="3" name="Cover Template 01…">
            <a:extLst>
              <a:ext uri="{FF2B5EF4-FFF2-40B4-BE49-F238E27FC236}">
                <a16:creationId xmlns:a16="http://schemas.microsoft.com/office/drawing/2014/main" id="{2A0DD77E-DF8F-0448-ADA9-662420F06472}"/>
              </a:ext>
            </a:extLst>
          </p:cNvPr>
          <p:cNvSpPr txBox="1"/>
          <p:nvPr/>
        </p:nvSpPr>
        <p:spPr>
          <a:xfrm>
            <a:off x="2733675" y="1294622"/>
            <a:ext cx="14315136" cy="4760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b">
            <a:spAutoFit/>
          </a:bodyPr>
          <a:lstStyle/>
          <a:p>
            <a:pPr algn="l" defTabSz="821531">
              <a:defRPr sz="7000" spc="-20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8000" b="1" spc="-180" dirty="0" err="1">
                <a:solidFill>
                  <a:srgbClr val="0070C0"/>
                </a:solidFill>
                <a:latin typeface="Helvetica Neue Light"/>
                <a:ea typeface="Helvetica Neue Light"/>
                <a:sym typeface="Helvetica Neue Light"/>
              </a:rPr>
              <a:t>Turkey</a:t>
            </a:r>
            <a:r>
              <a:rPr lang="tr-TR" sz="8000" b="1" spc="-180" dirty="0">
                <a:solidFill>
                  <a:srgbClr val="0070C0"/>
                </a:solidFill>
                <a:latin typeface="Helvetica Neue Light"/>
                <a:ea typeface="Helvetica Neue Light"/>
                <a:sym typeface="Helvetica Neue Light"/>
              </a:rPr>
              <a:t> House </a:t>
            </a:r>
            <a:r>
              <a:rPr lang="tr-TR" sz="8000" b="1" spc="-180" dirty="0" err="1">
                <a:solidFill>
                  <a:srgbClr val="0070C0"/>
                </a:solidFill>
                <a:latin typeface="Helvetica Neue Light"/>
                <a:ea typeface="Helvetica Neue Light"/>
                <a:sym typeface="Helvetica Neue Light"/>
              </a:rPr>
              <a:t>Sales</a:t>
            </a:r>
            <a:r>
              <a:rPr lang="tr-TR" sz="8000" b="1" spc="-180" dirty="0">
                <a:solidFill>
                  <a:srgbClr val="0070C0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8000" b="1" spc="-180" dirty="0" err="1">
                <a:solidFill>
                  <a:srgbClr val="0070C0"/>
                </a:solidFill>
                <a:latin typeface="Helvetica Neue Light"/>
                <a:ea typeface="Helvetica Neue Light"/>
                <a:sym typeface="Helvetica Neue Light"/>
              </a:rPr>
              <a:t>to</a:t>
            </a:r>
            <a:r>
              <a:rPr lang="tr-TR" sz="8000" b="1" spc="-180" dirty="0">
                <a:solidFill>
                  <a:srgbClr val="0070C0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8000" b="1" spc="-180" dirty="0" err="1">
                <a:solidFill>
                  <a:srgbClr val="0070C0"/>
                </a:solidFill>
                <a:latin typeface="Helvetica Neue Light"/>
                <a:ea typeface="Helvetica Neue Light"/>
                <a:sym typeface="Helvetica Neue Light"/>
              </a:rPr>
              <a:t>Foreigners</a:t>
            </a:r>
            <a:endParaRPr lang="tr-TR" sz="8000" b="1" spc="-180" dirty="0">
              <a:solidFill>
                <a:srgbClr val="0070C0"/>
              </a:solidFill>
              <a:latin typeface="Helvetica Neue Light"/>
              <a:ea typeface="Helvetica Neue Light"/>
              <a:sym typeface="Helvetica Neue Light"/>
            </a:endParaRPr>
          </a:p>
          <a:p>
            <a:pPr algn="l" defTabSz="821531">
              <a:defRPr sz="7000" spc="-20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8000" b="1" spc="-180" dirty="0">
                <a:solidFill>
                  <a:srgbClr val="0070C0"/>
                </a:solidFill>
                <a:latin typeface="Helvetica Neue Light"/>
                <a:ea typeface="Helvetica Neue Light"/>
                <a:sym typeface="Helvetica Neue Light"/>
              </a:rPr>
              <a:t>Data Analysis</a:t>
            </a:r>
          </a:p>
          <a:p>
            <a:pPr algn="l" defTabSz="821531">
              <a:defRPr sz="7000" spc="-20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tr-TR" b="1" dirty="0">
              <a:solidFill>
                <a:schemeClr val="accent1">
                  <a:lumMod val="75000"/>
                </a:schemeClr>
              </a:solidFill>
            </a:endParaRPr>
          </a:p>
          <a:p>
            <a:pPr algn="l" defTabSz="821531">
              <a:defRPr sz="7000" spc="-20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Road </a:t>
            </a:r>
            <a:r>
              <a:rPr lang="tr-TR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Runner</a:t>
            </a:r>
            <a:endParaRPr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Presentation Date">
            <a:extLst>
              <a:ext uri="{FF2B5EF4-FFF2-40B4-BE49-F238E27FC236}">
                <a16:creationId xmlns:a16="http://schemas.microsoft.com/office/drawing/2014/main" id="{5B040ACC-7FFB-8349-BF8D-61F508CA2AD7}"/>
              </a:ext>
            </a:extLst>
          </p:cNvPr>
          <p:cNvSpPr txBox="1"/>
          <p:nvPr/>
        </p:nvSpPr>
        <p:spPr>
          <a:xfrm>
            <a:off x="2733675" y="5918017"/>
            <a:ext cx="3325781" cy="12522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>
            <a:lvl1pPr algn="l" defTabSz="821531">
              <a:defRPr sz="3600" spc="-107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endParaRPr lang="tr-TR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tr-TR" dirty="0" err="1">
                <a:solidFill>
                  <a:schemeClr val="accent1">
                    <a:lumMod val="75000"/>
                  </a:schemeClr>
                </a:solidFill>
              </a:rPr>
              <a:t>December</a:t>
            </a:r>
            <a:r>
              <a:rPr lang="tr-TR" dirty="0">
                <a:solidFill>
                  <a:schemeClr val="accent1">
                    <a:lumMod val="75000"/>
                  </a:schemeClr>
                </a:solidFill>
              </a:rPr>
              <a:t> 2019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13164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92576" y="171108"/>
            <a:ext cx="494512" cy="50233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215" name="$465 LOREM"/>
          <p:cNvSpPr txBox="1"/>
          <p:nvPr/>
        </p:nvSpPr>
        <p:spPr>
          <a:xfrm>
            <a:off x="1905000" y="3294609"/>
            <a:ext cx="9710991" cy="1990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 defTabSz="821531">
              <a:defRPr sz="12000" b="1" spc="-360">
                <a:solidFill>
                  <a:srgbClr val="F3C05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$ </a:t>
            </a:r>
            <a:r>
              <a:rPr lang="tr-TR" dirty="0" err="1">
                <a:solidFill>
                  <a:srgbClr val="F09FF0"/>
                </a:solidFill>
              </a:rPr>
              <a:t>pink</a:t>
            </a:r>
            <a:r>
              <a:rPr lang="tr-TR" dirty="0"/>
              <a:t> </a:t>
            </a:r>
            <a:r>
              <a:rPr lang="tr-TR" dirty="0" err="1"/>
              <a:t>dollars</a:t>
            </a:r>
            <a:r>
              <a:rPr lang="tr-TR" dirty="0"/>
              <a:t> 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16" name="Nulla gravida dui quis est tincidunt, vel…"/>
          <p:cNvSpPr txBox="1"/>
          <p:nvPr/>
        </p:nvSpPr>
        <p:spPr>
          <a:xfrm>
            <a:off x="1905000" y="5248432"/>
            <a:ext cx="10467975" cy="3025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 anchor="ctr">
            <a:spAutoFit/>
          </a:bodyPr>
          <a:lstStyle/>
          <a:p>
            <a:pPr algn="l">
              <a:lnSpc>
                <a:spcPct val="120000"/>
              </a:lnSpc>
              <a:defRPr sz="40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/>
              <a:t>Balıkesir </a:t>
            </a:r>
            <a:r>
              <a:rPr lang="tr-TR" dirty="0" err="1"/>
              <a:t>take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lead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female</a:t>
            </a:r>
            <a:r>
              <a:rPr lang="tr-TR" dirty="0"/>
              <a:t> </a:t>
            </a:r>
            <a:r>
              <a:rPr lang="tr-TR" dirty="0" err="1"/>
              <a:t>owners</a:t>
            </a:r>
            <a:r>
              <a:rPr lang="tr-TR" dirty="0"/>
              <a:t> </a:t>
            </a:r>
            <a:r>
              <a:rPr lang="tr-TR" dirty="0" err="1"/>
              <a:t>ratio</a:t>
            </a:r>
            <a:r>
              <a:rPr lang="tr-TR" dirty="0"/>
              <a:t> </a:t>
            </a:r>
            <a:r>
              <a:rPr lang="tr-TR" dirty="0" err="1"/>
              <a:t>among</a:t>
            </a:r>
            <a:r>
              <a:rPr lang="tr-TR" dirty="0"/>
              <a:t> </a:t>
            </a:r>
            <a:r>
              <a:rPr lang="tr-TR" dirty="0" err="1"/>
              <a:t>other</a:t>
            </a:r>
            <a:r>
              <a:rPr lang="tr-TR" dirty="0"/>
              <a:t> </a:t>
            </a:r>
            <a:r>
              <a:rPr lang="tr-TR" dirty="0" err="1"/>
              <a:t>cities</a:t>
            </a:r>
            <a:r>
              <a:rPr lang="tr-TR" dirty="0"/>
              <a:t> </a:t>
            </a:r>
            <a:r>
              <a:rPr lang="tr-TR" dirty="0" err="1"/>
              <a:t>while</a:t>
            </a:r>
            <a:r>
              <a:rPr lang="tr-TR" dirty="0"/>
              <a:t> </a:t>
            </a:r>
            <a:r>
              <a:rPr lang="tr-TR" dirty="0" err="1"/>
              <a:t>Canakkale</a:t>
            </a:r>
            <a:r>
              <a:rPr lang="tr-TR" dirty="0"/>
              <a:t> </a:t>
            </a:r>
            <a:r>
              <a:rPr lang="tr-TR" dirty="0" err="1"/>
              <a:t>follows</a:t>
            </a:r>
            <a:r>
              <a:rPr lang="tr-TR" dirty="0"/>
              <a:t>. </a:t>
            </a:r>
          </a:p>
          <a:p>
            <a:pPr algn="l">
              <a:lnSpc>
                <a:spcPct val="120000"/>
              </a:lnSpc>
              <a:defRPr sz="40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/>
              <a:t>Ege, Marmara </a:t>
            </a:r>
            <a:r>
              <a:rPr lang="tr-TR" dirty="0" err="1"/>
              <a:t>and</a:t>
            </a:r>
            <a:r>
              <a:rPr lang="tr-TR" dirty="0"/>
              <a:t> Akdeniz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regions</a:t>
            </a:r>
            <a:r>
              <a:rPr lang="tr-TR" dirty="0"/>
              <a:t> </a:t>
            </a:r>
          </a:p>
          <a:p>
            <a:pPr algn="l">
              <a:lnSpc>
                <a:spcPct val="120000"/>
              </a:lnSpc>
              <a:defRPr sz="40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/>
              <a:t>has </a:t>
            </a:r>
            <a:r>
              <a:rPr lang="tr-TR" dirty="0" err="1"/>
              <a:t>highest</a:t>
            </a:r>
            <a:r>
              <a:rPr lang="tr-TR" dirty="0"/>
              <a:t> </a:t>
            </a:r>
            <a:r>
              <a:rPr lang="tr-TR" dirty="0" err="1"/>
              <a:t>female</a:t>
            </a:r>
            <a:r>
              <a:rPr lang="tr-TR" dirty="0"/>
              <a:t> </a:t>
            </a:r>
            <a:r>
              <a:rPr lang="tr-TR" dirty="0" err="1"/>
              <a:t>house</a:t>
            </a:r>
            <a:r>
              <a:rPr lang="tr-TR" dirty="0"/>
              <a:t> </a:t>
            </a:r>
            <a:r>
              <a:rPr lang="tr-TR" dirty="0" err="1"/>
              <a:t>owner</a:t>
            </a:r>
            <a:r>
              <a:rPr lang="tr-TR" dirty="0"/>
              <a:t> </a:t>
            </a:r>
            <a:r>
              <a:rPr lang="tr-TR" dirty="0" err="1"/>
              <a:t>ratio</a:t>
            </a:r>
            <a:r>
              <a:rPr lang="tr-TR" dirty="0"/>
              <a:t>.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3A4E85-9D9D-0544-B237-D15BF62A7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4301" y="3294609"/>
            <a:ext cx="11848276" cy="846305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Lorem ipsum dolor sit amet, consectetur adipiscing elit."/>
          <p:cNvSpPr txBox="1"/>
          <p:nvPr/>
        </p:nvSpPr>
        <p:spPr>
          <a:xfrm>
            <a:off x="1612844" y="1333034"/>
            <a:ext cx="13127311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 defTabSz="821531">
              <a:defRPr sz="6000" spc="-18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b="1" dirty="0">
                <a:solidFill>
                  <a:srgbClr val="005CC5"/>
                </a:solidFill>
                <a:latin typeface="SFMono-Regular"/>
              </a:rPr>
              <a:t>Total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Sales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Numbers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per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country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since 2015</a:t>
            </a:r>
            <a:endParaRPr lang="tr-TR" dirty="0"/>
          </a:p>
        </p:txBody>
      </p:sp>
      <p:sp>
        <p:nvSpPr>
          <p:cNvPr id="24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92576" y="171108"/>
            <a:ext cx="494512" cy="50233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A5CD1F16-37DB-6E4C-A94A-ABF3C40E59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12844" y="5008939"/>
            <a:ext cx="1995441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8" name="$1B GMV…">
            <a:extLst>
              <a:ext uri="{FF2B5EF4-FFF2-40B4-BE49-F238E27FC236}">
                <a16:creationId xmlns:a16="http://schemas.microsoft.com/office/drawing/2014/main" id="{80796146-7712-5C42-95A0-2B04E57D91F9}"/>
              </a:ext>
            </a:extLst>
          </p:cNvPr>
          <p:cNvSpPr txBox="1"/>
          <p:nvPr/>
        </p:nvSpPr>
        <p:spPr>
          <a:xfrm>
            <a:off x="1612844" y="7665968"/>
            <a:ext cx="2263424" cy="1436929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 err="1"/>
              <a:t>Iraq</a:t>
            </a:r>
          </a:p>
          <a:p>
            <a:pPr>
              <a:defRPr sz="4200" b="1" spc="-84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25398</a:t>
            </a:r>
          </a:p>
        </p:txBody>
      </p:sp>
      <p:sp>
        <p:nvSpPr>
          <p:cNvPr id="9" name="Y">
            <a:extLst>
              <a:ext uri="{FF2B5EF4-FFF2-40B4-BE49-F238E27FC236}">
                <a16:creationId xmlns:a16="http://schemas.microsoft.com/office/drawing/2014/main" id="{A7939232-799A-7149-842C-FD4EFC14C2ED}"/>
              </a:ext>
            </a:extLst>
          </p:cNvPr>
          <p:cNvSpPr txBox="1"/>
          <p:nvPr/>
        </p:nvSpPr>
        <p:spPr>
          <a:xfrm flipH="1">
            <a:off x="2478965" y="5250449"/>
            <a:ext cx="16577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endParaRPr dirty="0"/>
          </a:p>
        </p:txBody>
      </p:sp>
      <p:sp>
        <p:nvSpPr>
          <p:cNvPr id="10" name="$1B GMV…">
            <a:extLst>
              <a:ext uri="{FF2B5EF4-FFF2-40B4-BE49-F238E27FC236}">
                <a16:creationId xmlns:a16="http://schemas.microsoft.com/office/drawing/2014/main" id="{71E83554-55D1-D349-AAA7-03905A510168}"/>
              </a:ext>
            </a:extLst>
          </p:cNvPr>
          <p:cNvSpPr txBox="1"/>
          <p:nvPr/>
        </p:nvSpPr>
        <p:spPr>
          <a:xfrm>
            <a:off x="6668362" y="7578888"/>
            <a:ext cx="2263424" cy="1990927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4200" b="1" spc="-84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Iran</a:t>
            </a:r>
          </a:p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4200" b="1" spc="-84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10012</a:t>
            </a:r>
          </a:p>
          <a:p>
            <a:pPr>
              <a:defRPr sz="3600" spc="-72">
                <a:solidFill>
                  <a:srgbClr val="3AB44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1C68E5E3-3C9C-1D46-9602-8A75499716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87827" y="5018615"/>
            <a:ext cx="1995440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12" name="W">
            <a:extLst>
              <a:ext uri="{FF2B5EF4-FFF2-40B4-BE49-F238E27FC236}">
                <a16:creationId xmlns:a16="http://schemas.microsoft.com/office/drawing/2014/main" id="{9DF2E032-9861-514B-A545-5A3028BD86A3}"/>
              </a:ext>
            </a:extLst>
          </p:cNvPr>
          <p:cNvSpPr txBox="1"/>
          <p:nvPr/>
        </p:nvSpPr>
        <p:spPr>
          <a:xfrm flipH="1">
            <a:off x="7488224" y="5322968"/>
            <a:ext cx="31185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endParaRPr dirty="0"/>
          </a:p>
        </p:txBody>
      </p:sp>
      <p:pic>
        <p:nvPicPr>
          <p:cNvPr id="13" name="Image" descr="Image">
            <a:extLst>
              <a:ext uri="{FF2B5EF4-FFF2-40B4-BE49-F238E27FC236}">
                <a16:creationId xmlns:a16="http://schemas.microsoft.com/office/drawing/2014/main" id="{6C66D979-9AC1-D84A-BBEB-CC9FDE5990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96879" y="5018615"/>
            <a:ext cx="1995441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14" name="$1B GMV…">
            <a:extLst>
              <a:ext uri="{FF2B5EF4-FFF2-40B4-BE49-F238E27FC236}">
                <a16:creationId xmlns:a16="http://schemas.microsoft.com/office/drawing/2014/main" id="{CAD27E91-C221-B94C-80CD-25710F08424C}"/>
              </a:ext>
            </a:extLst>
          </p:cNvPr>
          <p:cNvSpPr txBox="1"/>
          <p:nvPr/>
        </p:nvSpPr>
        <p:spPr>
          <a:xfrm>
            <a:off x="3996879" y="7675644"/>
            <a:ext cx="2263424" cy="2083260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 err="1"/>
              <a:t>Saudi</a:t>
            </a:r>
            <a:r>
              <a:rPr lang="tr-TR" dirty="0"/>
              <a:t> </a:t>
            </a:r>
            <a:r>
              <a:rPr lang="tr-TR" dirty="0" err="1"/>
              <a:t>Arabia</a:t>
            </a:r>
            <a:endParaRPr lang="tr-TR" dirty="0"/>
          </a:p>
          <a:p>
            <a:pPr>
              <a:defRPr sz="4200" b="1" spc="-84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12493</a:t>
            </a:r>
          </a:p>
        </p:txBody>
      </p:sp>
      <p:sp>
        <p:nvSpPr>
          <p:cNvPr id="15" name="Y">
            <a:extLst>
              <a:ext uri="{FF2B5EF4-FFF2-40B4-BE49-F238E27FC236}">
                <a16:creationId xmlns:a16="http://schemas.microsoft.com/office/drawing/2014/main" id="{3DC32EA0-225A-A245-B24A-2A0964EDD0BD}"/>
              </a:ext>
            </a:extLst>
          </p:cNvPr>
          <p:cNvSpPr txBox="1"/>
          <p:nvPr/>
        </p:nvSpPr>
        <p:spPr>
          <a:xfrm flipH="1">
            <a:off x="4863000" y="5260125"/>
            <a:ext cx="16577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endParaRPr dirty="0"/>
          </a:p>
        </p:txBody>
      </p:sp>
      <p:sp>
        <p:nvSpPr>
          <p:cNvPr id="16" name="$1B GMV…">
            <a:extLst>
              <a:ext uri="{FF2B5EF4-FFF2-40B4-BE49-F238E27FC236}">
                <a16:creationId xmlns:a16="http://schemas.microsoft.com/office/drawing/2014/main" id="{214DE67A-5CAE-C04A-95FB-87DAAAF03ECC}"/>
              </a:ext>
            </a:extLst>
          </p:cNvPr>
          <p:cNvSpPr txBox="1"/>
          <p:nvPr/>
        </p:nvSpPr>
        <p:spPr>
          <a:xfrm>
            <a:off x="9159983" y="7566360"/>
            <a:ext cx="2263424" cy="2637257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4200" b="1" spc="-84" dirty="0" err="1">
                <a:solidFill>
                  <a:srgbClr val="00B050"/>
                </a:solidFill>
                <a:latin typeface="+mn-lt"/>
                <a:ea typeface="+mn-ea"/>
                <a:cs typeface="+mn-cs"/>
              </a:rPr>
              <a:t>Kuwait</a:t>
            </a:r>
            <a:endParaRPr lang="tr-TR" sz="4200" b="1" spc="-84" dirty="0">
              <a:solidFill>
                <a:srgbClr val="00B050"/>
              </a:solidFill>
              <a:latin typeface="+mn-lt"/>
              <a:ea typeface="+mn-ea"/>
              <a:cs typeface="+mn-cs"/>
            </a:endParaRPr>
          </a:p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4200" b="1" spc="-84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9385</a:t>
            </a:r>
          </a:p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endParaRPr lang="tr-TR" dirty="0"/>
          </a:p>
          <a:p>
            <a:pPr>
              <a:defRPr sz="3600" spc="-72">
                <a:solidFill>
                  <a:srgbClr val="3AB44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17" name="Image" descr="Image">
            <a:extLst>
              <a:ext uri="{FF2B5EF4-FFF2-40B4-BE49-F238E27FC236}">
                <a16:creationId xmlns:a16="http://schemas.microsoft.com/office/drawing/2014/main" id="{0281666C-0A4A-C340-91A9-E773AA94FF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59983" y="5018615"/>
            <a:ext cx="1995440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18" name="W">
            <a:extLst>
              <a:ext uri="{FF2B5EF4-FFF2-40B4-BE49-F238E27FC236}">
                <a16:creationId xmlns:a16="http://schemas.microsoft.com/office/drawing/2014/main" id="{EBE31A5F-7314-7344-940C-0AAF4A3E125F}"/>
              </a:ext>
            </a:extLst>
          </p:cNvPr>
          <p:cNvSpPr txBox="1"/>
          <p:nvPr/>
        </p:nvSpPr>
        <p:spPr>
          <a:xfrm flipH="1">
            <a:off x="9960380" y="5322968"/>
            <a:ext cx="31185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endParaRPr dirty="0"/>
          </a:p>
        </p:txBody>
      </p:sp>
      <p:sp>
        <p:nvSpPr>
          <p:cNvPr id="22" name="$1B GMV…">
            <a:extLst>
              <a:ext uri="{FF2B5EF4-FFF2-40B4-BE49-F238E27FC236}">
                <a16:creationId xmlns:a16="http://schemas.microsoft.com/office/drawing/2014/main" id="{8AAE086C-AC2A-CD48-9250-7472AF54C74B}"/>
              </a:ext>
            </a:extLst>
          </p:cNvPr>
          <p:cNvSpPr txBox="1"/>
          <p:nvPr/>
        </p:nvSpPr>
        <p:spPr>
          <a:xfrm>
            <a:off x="11582947" y="7507552"/>
            <a:ext cx="2263424" cy="1990927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4200" b="1" spc="-84" dirty="0" err="1">
                <a:solidFill>
                  <a:srgbClr val="00B050"/>
                </a:solidFill>
                <a:latin typeface="+mn-lt"/>
                <a:ea typeface="+mn-ea"/>
                <a:cs typeface="+mn-cs"/>
              </a:rPr>
              <a:t>Russia</a:t>
            </a:r>
            <a:endParaRPr lang="tr-TR" sz="4200" b="1" spc="-84" dirty="0">
              <a:solidFill>
                <a:srgbClr val="00B050"/>
              </a:solidFill>
              <a:latin typeface="+mn-lt"/>
              <a:ea typeface="+mn-ea"/>
              <a:cs typeface="+mn-cs"/>
            </a:endParaRPr>
          </a:p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4200" b="1" spc="-84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9119</a:t>
            </a:r>
          </a:p>
          <a:p>
            <a:pPr>
              <a:defRPr sz="3600" spc="-72">
                <a:solidFill>
                  <a:srgbClr val="3AB44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23" name="Image" descr="Image">
            <a:extLst>
              <a:ext uri="{FF2B5EF4-FFF2-40B4-BE49-F238E27FC236}">
                <a16:creationId xmlns:a16="http://schemas.microsoft.com/office/drawing/2014/main" id="{00C24B9C-D23C-7A46-AEF7-D4443E4939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82947" y="4959807"/>
            <a:ext cx="1995440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4" name="W">
            <a:extLst>
              <a:ext uri="{FF2B5EF4-FFF2-40B4-BE49-F238E27FC236}">
                <a16:creationId xmlns:a16="http://schemas.microsoft.com/office/drawing/2014/main" id="{1AB66B06-CC1A-754D-92AA-26B97AA9735D}"/>
              </a:ext>
            </a:extLst>
          </p:cNvPr>
          <p:cNvSpPr txBox="1"/>
          <p:nvPr/>
        </p:nvSpPr>
        <p:spPr>
          <a:xfrm flipH="1">
            <a:off x="12383344" y="5264160"/>
            <a:ext cx="31185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endParaRPr dirty="0"/>
          </a:p>
        </p:txBody>
      </p:sp>
      <p:sp>
        <p:nvSpPr>
          <p:cNvPr id="25" name="$1B GMV…">
            <a:extLst>
              <a:ext uri="{FF2B5EF4-FFF2-40B4-BE49-F238E27FC236}">
                <a16:creationId xmlns:a16="http://schemas.microsoft.com/office/drawing/2014/main" id="{1D37EC32-0DD3-CD45-A901-913A8DC983A2}"/>
              </a:ext>
            </a:extLst>
          </p:cNvPr>
          <p:cNvSpPr txBox="1"/>
          <p:nvPr/>
        </p:nvSpPr>
        <p:spPr>
          <a:xfrm>
            <a:off x="14367110" y="7488653"/>
            <a:ext cx="3211080" cy="1990927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4200" b="1" spc="-84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Afghanistan6686</a:t>
            </a:r>
            <a:endParaRPr lang="tr-TR" dirty="0"/>
          </a:p>
          <a:p>
            <a:pPr>
              <a:defRPr sz="3600" spc="-72">
                <a:solidFill>
                  <a:srgbClr val="3AB44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26" name="Image" descr="Image">
            <a:extLst>
              <a:ext uri="{FF2B5EF4-FFF2-40B4-BE49-F238E27FC236}">
                <a16:creationId xmlns:a16="http://schemas.microsoft.com/office/drawing/2014/main" id="{035F8ABD-766F-0A41-A9BC-BD13B4452B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367110" y="4940908"/>
            <a:ext cx="1995440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7" name="W">
            <a:extLst>
              <a:ext uri="{FF2B5EF4-FFF2-40B4-BE49-F238E27FC236}">
                <a16:creationId xmlns:a16="http://schemas.microsoft.com/office/drawing/2014/main" id="{57A4F338-EBE7-3243-A37B-2FDC203B2E6C}"/>
              </a:ext>
            </a:extLst>
          </p:cNvPr>
          <p:cNvSpPr txBox="1"/>
          <p:nvPr/>
        </p:nvSpPr>
        <p:spPr>
          <a:xfrm flipH="1">
            <a:off x="15167507" y="5245261"/>
            <a:ext cx="31185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endParaRPr dirty="0"/>
          </a:p>
        </p:txBody>
      </p:sp>
      <p:pic>
        <p:nvPicPr>
          <p:cNvPr id="28" name="Image" descr="Image">
            <a:extLst>
              <a:ext uri="{FF2B5EF4-FFF2-40B4-BE49-F238E27FC236}">
                <a16:creationId xmlns:a16="http://schemas.microsoft.com/office/drawing/2014/main" id="{BBFD2942-CBD6-824A-9853-5BC0D60A09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578190" y="5018615"/>
            <a:ext cx="1995441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9" name="$1B GMV…">
            <a:extLst>
              <a:ext uri="{FF2B5EF4-FFF2-40B4-BE49-F238E27FC236}">
                <a16:creationId xmlns:a16="http://schemas.microsoft.com/office/drawing/2014/main" id="{40F10FF4-1C12-EB4C-887F-6C0F6452AC32}"/>
              </a:ext>
            </a:extLst>
          </p:cNvPr>
          <p:cNvSpPr txBox="1"/>
          <p:nvPr/>
        </p:nvSpPr>
        <p:spPr>
          <a:xfrm>
            <a:off x="17578190" y="7675644"/>
            <a:ext cx="2384034" cy="1436929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Germany</a:t>
            </a:r>
          </a:p>
          <a:p>
            <a:pPr>
              <a:defRPr sz="4200" b="1" spc="-84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5643</a:t>
            </a:r>
          </a:p>
        </p:txBody>
      </p:sp>
      <p:sp>
        <p:nvSpPr>
          <p:cNvPr id="30" name="Y">
            <a:extLst>
              <a:ext uri="{FF2B5EF4-FFF2-40B4-BE49-F238E27FC236}">
                <a16:creationId xmlns:a16="http://schemas.microsoft.com/office/drawing/2014/main" id="{780B274C-3DF2-2B40-AE53-A2E5D67E2D49}"/>
              </a:ext>
            </a:extLst>
          </p:cNvPr>
          <p:cNvSpPr txBox="1"/>
          <p:nvPr/>
        </p:nvSpPr>
        <p:spPr>
          <a:xfrm flipH="1">
            <a:off x="18444311" y="5260125"/>
            <a:ext cx="16577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endParaRPr dirty="0"/>
          </a:p>
        </p:txBody>
      </p:sp>
      <p:pic>
        <p:nvPicPr>
          <p:cNvPr id="31" name="Image" descr="Image">
            <a:extLst>
              <a:ext uri="{FF2B5EF4-FFF2-40B4-BE49-F238E27FC236}">
                <a16:creationId xmlns:a16="http://schemas.microsoft.com/office/drawing/2014/main" id="{6E78979F-2B67-A242-9028-10158D3DB0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62353" y="5026633"/>
            <a:ext cx="1995441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32" name="$1B GMV…">
            <a:extLst>
              <a:ext uri="{FF2B5EF4-FFF2-40B4-BE49-F238E27FC236}">
                <a16:creationId xmlns:a16="http://schemas.microsoft.com/office/drawing/2014/main" id="{F4370CDA-9110-4447-ABEB-7136395713EA}"/>
              </a:ext>
            </a:extLst>
          </p:cNvPr>
          <p:cNvSpPr txBox="1"/>
          <p:nvPr/>
        </p:nvSpPr>
        <p:spPr>
          <a:xfrm>
            <a:off x="20362352" y="7683662"/>
            <a:ext cx="2530865" cy="2083260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United </a:t>
            </a:r>
            <a:r>
              <a:rPr lang="tr-TR" dirty="0" err="1"/>
              <a:t>Kingdom</a:t>
            </a:r>
            <a:endParaRPr lang="tr-TR" dirty="0"/>
          </a:p>
          <a:p>
            <a:pPr>
              <a:defRPr sz="4200" b="1" spc="-84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5026</a:t>
            </a:r>
          </a:p>
        </p:txBody>
      </p:sp>
      <p:sp>
        <p:nvSpPr>
          <p:cNvPr id="33" name="Y">
            <a:extLst>
              <a:ext uri="{FF2B5EF4-FFF2-40B4-BE49-F238E27FC236}">
                <a16:creationId xmlns:a16="http://schemas.microsoft.com/office/drawing/2014/main" id="{36D7FBF2-967D-7F40-9656-144E687DE7FC}"/>
              </a:ext>
            </a:extLst>
          </p:cNvPr>
          <p:cNvSpPr txBox="1"/>
          <p:nvPr/>
        </p:nvSpPr>
        <p:spPr>
          <a:xfrm flipH="1">
            <a:off x="21228474" y="5268143"/>
            <a:ext cx="16577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A39D47-3126-1C4B-859D-6A57828679DA}"/>
              </a:ext>
            </a:extLst>
          </p:cNvPr>
          <p:cNvSpPr txBox="1"/>
          <p:nvPr/>
        </p:nvSpPr>
        <p:spPr>
          <a:xfrm>
            <a:off x="1102816" y="3526102"/>
            <a:ext cx="13165461" cy="8829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The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countries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whose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total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sales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is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more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than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5k</a:t>
            </a:r>
          </a:p>
        </p:txBody>
      </p:sp>
    </p:spTree>
    <p:extLst>
      <p:ext uri="{BB962C8B-B14F-4D97-AF65-F5344CB8AC3E}">
        <p14:creationId xmlns:p14="http://schemas.microsoft.com/office/powerpoint/2010/main" val="87402011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62044" y="171108"/>
            <a:ext cx="325044" cy="50233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44" name="Lorem ipsum dolor sit amet, consectetur adipiscing elit. Donec pharetra in lorem non gravida. Nulla gravida dui quis est tincidunt, vel efficitur lacus pulvinar."/>
          <p:cNvSpPr txBox="1"/>
          <p:nvPr/>
        </p:nvSpPr>
        <p:spPr>
          <a:xfrm>
            <a:off x="3047531" y="5400871"/>
            <a:ext cx="18288937" cy="2914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just" defTabSz="821531">
              <a:defRPr sz="60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tr-TR" dirty="0"/>
          </a:p>
          <a:p>
            <a:pPr algn="just" defTabSz="821531">
              <a:defRPr sz="60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tr-TR" dirty="0"/>
          </a:p>
          <a:p>
            <a:pPr algn="just" defTabSz="821531">
              <a:defRPr sz="60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145" name="Image" descr="Image"/>
          <p:cNvPicPr>
            <a:picLocks noChangeAspect="1"/>
          </p:cNvPicPr>
          <p:nvPr/>
        </p:nvPicPr>
        <p:blipFill>
          <a:blip r:embed="rId2">
            <a:alphaModFix amt="4000"/>
            <a:extLst/>
          </a:blip>
          <a:stretch>
            <a:fillRect/>
          </a:stretch>
        </p:blipFill>
        <p:spPr>
          <a:xfrm>
            <a:off x="747349" y="1790350"/>
            <a:ext cx="1591895" cy="14135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2">
            <a:alphaModFix amt="4000"/>
            <a:extLst/>
          </a:blip>
          <a:stretch>
            <a:fillRect/>
          </a:stretch>
        </p:blipFill>
        <p:spPr>
          <a:xfrm rot="10800000">
            <a:off x="20654870" y="11343925"/>
            <a:ext cx="2638879" cy="2343304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16C6E81-77D8-A045-9AD1-839A80E1F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9770" y="1790350"/>
            <a:ext cx="18206698" cy="95535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0B8880A5-7BC9-0B47-A377-DC10C02BD5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9845" y="2500725"/>
            <a:ext cx="1084101" cy="1085213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ECB7AEC5-6948-7340-8E20-B9C211018B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8894" y="5030786"/>
            <a:ext cx="886001" cy="827602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25EE57-A206-CA4C-A3F1-70C224D01190}"/>
              </a:ext>
            </a:extLst>
          </p:cNvPr>
          <p:cNvSpPr txBox="1"/>
          <p:nvPr/>
        </p:nvSpPr>
        <p:spPr>
          <a:xfrm>
            <a:off x="3479643" y="2160400"/>
            <a:ext cx="6928177" cy="8829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Thank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you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for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listening</a:t>
            </a:r>
            <a:endParaRPr kumimoji="0" lang="tr-TR" sz="4800" b="1" i="0" u="none" strike="noStrike" cap="none" spc="0" normalizeH="0" baseline="0" dirty="0">
              <a:ln>
                <a:noFill/>
              </a:ln>
              <a:solidFill>
                <a:srgbClr val="00B050"/>
              </a:solidFill>
              <a:effectLst/>
              <a:uFillTx/>
              <a:latin typeface="+mj-l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0EAC5B5-BEE6-2242-87C4-E479E64CF0F4}"/>
              </a:ext>
            </a:extLst>
          </p:cNvPr>
          <p:cNvSpPr/>
          <p:nvPr/>
        </p:nvSpPr>
        <p:spPr>
          <a:xfrm rot="695916">
            <a:off x="4454225" y="6984720"/>
            <a:ext cx="68307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tr-TR" dirty="0">
                <a:solidFill>
                  <a:schemeClr val="accent1">
                    <a:lumMod val="75000"/>
                  </a:schemeClr>
                </a:solidFill>
                <a:latin typeface="+mj-lt"/>
                <a:cs typeface="Baghdad" pitchFamily="2" charset="-78"/>
              </a:rPr>
              <a:t>Bilgehan Kıran Çelebi 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488FBC-173E-6A42-A8EE-4C9037427C21}"/>
              </a:ext>
            </a:extLst>
          </p:cNvPr>
          <p:cNvSpPr/>
          <p:nvPr/>
        </p:nvSpPr>
        <p:spPr>
          <a:xfrm rot="17869282">
            <a:off x="11224617" y="4464464"/>
            <a:ext cx="309411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tr-TR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Emre </a:t>
            </a:r>
            <a:r>
              <a:rPr lang="tr-TR" dirty="0">
                <a:solidFill>
                  <a:schemeClr val="accent1">
                    <a:lumMod val="75000"/>
                  </a:schemeClr>
                </a:solidFill>
                <a:latin typeface="+mj-lt"/>
                <a:cs typeface="Baghdad" pitchFamily="2" charset="-78"/>
              </a:rPr>
              <a:t>Usta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F09321-7BA5-8D4F-AE0E-0718FBB05F94}"/>
              </a:ext>
            </a:extLst>
          </p:cNvPr>
          <p:cNvSpPr/>
          <p:nvPr/>
        </p:nvSpPr>
        <p:spPr>
          <a:xfrm rot="283864">
            <a:off x="13880860" y="7437217"/>
            <a:ext cx="395492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tr-TR" dirty="0">
                <a:solidFill>
                  <a:schemeClr val="accent1">
                    <a:lumMod val="75000"/>
                  </a:schemeClr>
                </a:solidFill>
                <a:latin typeface="+mj-lt"/>
                <a:cs typeface="Baghdad" pitchFamily="2" charset="-78"/>
              </a:rPr>
              <a:t>Gökhan</a:t>
            </a:r>
            <a:r>
              <a:rPr lang="tr-TR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 Koca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EE5408-6747-914A-805F-DB58E79794F6}"/>
              </a:ext>
            </a:extLst>
          </p:cNvPr>
          <p:cNvSpPr/>
          <p:nvPr/>
        </p:nvSpPr>
        <p:spPr>
          <a:xfrm rot="20158279">
            <a:off x="12855389" y="5388183"/>
            <a:ext cx="424755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tr-TR" dirty="0">
                <a:solidFill>
                  <a:schemeClr val="accent1">
                    <a:lumMod val="75000"/>
                  </a:schemeClr>
                </a:solidFill>
                <a:latin typeface="+mj-lt"/>
                <a:cs typeface="Baghdad" pitchFamily="2" charset="-78"/>
              </a:rPr>
              <a:t>Tuğçe</a:t>
            </a:r>
            <a:r>
              <a:rPr lang="tr-TR" sz="54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 Aydın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65BD98-4FFE-7F48-B0F0-62E29BD2223E}"/>
              </a:ext>
            </a:extLst>
          </p:cNvPr>
          <p:cNvSpPr/>
          <p:nvPr/>
        </p:nvSpPr>
        <p:spPr>
          <a:xfrm rot="2269733">
            <a:off x="6750815" y="4805298"/>
            <a:ext cx="426110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dirty="0">
                <a:solidFill>
                  <a:schemeClr val="accent1">
                    <a:lumMod val="75000"/>
                  </a:schemeClr>
                </a:solidFill>
                <a:latin typeface="+mj-lt"/>
                <a:cs typeface="Baghdad" pitchFamily="2" charset="-78"/>
              </a:rPr>
              <a:t>Erkan </a:t>
            </a:r>
            <a:r>
              <a:rPr lang="tr-TR" dirty="0" err="1">
                <a:solidFill>
                  <a:schemeClr val="accent1">
                    <a:lumMod val="75000"/>
                  </a:schemeClr>
                </a:solidFill>
                <a:latin typeface="+mj-lt"/>
                <a:cs typeface="Baghdad" pitchFamily="2" charset="-78"/>
              </a:rPr>
              <a:t>Tekingül</a:t>
            </a:r>
            <a:endParaRPr lang="tr-TR" dirty="0">
              <a:solidFill>
                <a:schemeClr val="accent1">
                  <a:lumMod val="75000"/>
                </a:schemeClr>
              </a:solidFill>
              <a:latin typeface="+mj-lt"/>
              <a:cs typeface="Baghdad" pitchFamily="2" charset="-78"/>
            </a:endParaRPr>
          </a:p>
        </p:txBody>
      </p:sp>
      <p:pic>
        <p:nvPicPr>
          <p:cNvPr id="18" name="Image" descr="Image">
            <a:extLst>
              <a:ext uri="{FF2B5EF4-FFF2-40B4-BE49-F238E27FC236}">
                <a16:creationId xmlns:a16="http://schemas.microsoft.com/office/drawing/2014/main" id="{5D174236-2F6B-CF42-9A78-293D47A958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776234" y="6855655"/>
            <a:ext cx="1995441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Hopi Comprises 15%…"/>
          <p:cNvSpPr txBox="1"/>
          <p:nvPr/>
        </p:nvSpPr>
        <p:spPr>
          <a:xfrm>
            <a:off x="1901521" y="4023671"/>
            <a:ext cx="15738779" cy="9137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4" tIns="71434" rIns="71434" bIns="71434">
            <a:spAutoFit/>
          </a:bodyPr>
          <a:lstStyle>
            <a:lvl1pPr algn="l" defTabSz="821529">
              <a:defRPr sz="5000" spc="-99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lang="tr-TR" b="1" dirty="0" err="1"/>
              <a:t>What</a:t>
            </a:r>
            <a:r>
              <a:rPr lang="tr-TR" b="1" dirty="0"/>
              <a:t> </a:t>
            </a:r>
            <a:r>
              <a:rPr lang="tr-TR" b="1" dirty="0" err="1"/>
              <a:t>we</a:t>
            </a:r>
            <a:r>
              <a:rPr lang="tr-TR" b="1" dirty="0"/>
              <a:t> </a:t>
            </a:r>
            <a:r>
              <a:rPr lang="tr-TR" b="1" dirty="0" err="1"/>
              <a:t>have</a:t>
            </a:r>
            <a:r>
              <a:rPr lang="tr-TR" b="1" dirty="0"/>
              <a:t> as </a:t>
            </a:r>
            <a:r>
              <a:rPr lang="tr-TR" b="1" dirty="0" err="1"/>
              <a:t>source</a:t>
            </a:r>
            <a:r>
              <a:rPr lang="tr-TR" b="1" dirty="0"/>
              <a:t> data?</a:t>
            </a:r>
            <a:endParaRPr b="1" dirty="0"/>
          </a:p>
        </p:txBody>
      </p:sp>
      <p:sp>
        <p:nvSpPr>
          <p:cNvPr id="220" name="Hopi Comprises 15%…"/>
          <p:cNvSpPr txBox="1"/>
          <p:nvPr/>
        </p:nvSpPr>
        <p:spPr>
          <a:xfrm>
            <a:off x="1901522" y="6309490"/>
            <a:ext cx="5915245" cy="1990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4" tIns="71434" rIns="71434" bIns="71434">
            <a:spAutoFit/>
          </a:bodyPr>
          <a:lstStyle/>
          <a:p>
            <a:pPr lvl="1" algn="l" defTabSz="821529">
              <a:defRPr sz="4000" b="1" spc="-79">
                <a:solidFill>
                  <a:srgbClr val="FC6621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4000" spc="-79" dirty="0">
                <a:solidFill>
                  <a:srgbClr val="FC6621"/>
                </a:solidFill>
                <a:latin typeface="+mn-lt"/>
                <a:ea typeface="+mn-ea"/>
                <a:cs typeface="+mn-cs"/>
                <a:sym typeface="Helvetica Neue"/>
                <a:hlinkClick r:id="rId2" tooltip="House_Sales_Foreigners.csv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House Sales Foreigners</a:t>
            </a:r>
            <a:endParaRPr lang="tr-TR" sz="4000" spc="-79" dirty="0">
              <a:solidFill>
                <a:srgbClr val="FC6621"/>
              </a:solidFill>
              <a:latin typeface="+mn-lt"/>
              <a:ea typeface="+mn-ea"/>
              <a:cs typeface="+mn-cs"/>
              <a:sym typeface="Helvetica Neue"/>
            </a:endParaRPr>
          </a:p>
          <a:p>
            <a:pPr lvl="1" algn="l" defTabSz="821529">
              <a:defRPr sz="4000" b="1" spc="-79">
                <a:solidFill>
                  <a:srgbClr val="FC6621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4000" spc="-79" dirty="0" err="1">
                <a:solidFill>
                  <a:schemeClr val="tx1"/>
                </a:solidFill>
                <a:latin typeface="Helvetica Neue Light"/>
                <a:ea typeface="Helvetica Neue Light"/>
              </a:rPr>
              <a:t>Year,Province</a:t>
            </a:r>
            <a:r>
              <a:rPr lang="tr-TR" sz="4000" spc="-79" dirty="0">
                <a:solidFill>
                  <a:schemeClr val="tx1"/>
                </a:solidFill>
                <a:latin typeface="Helvetica Neue Light"/>
                <a:ea typeface="Helvetica Neue Light"/>
              </a:rPr>
              <a:t>, </a:t>
            </a:r>
            <a:r>
              <a:rPr lang="tr-TR" sz="4000" spc="-79" dirty="0" err="1">
                <a:solidFill>
                  <a:schemeClr val="tx1"/>
                </a:solidFill>
                <a:latin typeface="Helvetica Neue Light"/>
                <a:ea typeface="Helvetica Neue Light"/>
              </a:rPr>
              <a:t>sales</a:t>
            </a:r>
            <a:r>
              <a:rPr lang="tr-TR" sz="4000" spc="-79" dirty="0">
                <a:solidFill>
                  <a:schemeClr val="tx1"/>
                </a:solidFill>
                <a:latin typeface="Helvetica Neue Light"/>
                <a:ea typeface="Helvetica Neue Light"/>
              </a:rPr>
              <a:t> </a:t>
            </a:r>
            <a:r>
              <a:rPr lang="tr-TR" sz="4000" spc="-79" dirty="0" err="1">
                <a:solidFill>
                  <a:schemeClr val="tx1"/>
                </a:solidFill>
                <a:latin typeface="Helvetica Neue Light"/>
                <a:ea typeface="Helvetica Neue Light"/>
              </a:rPr>
              <a:t>counts</a:t>
            </a:r>
            <a:r>
              <a:rPr lang="tr-TR" sz="4000" spc="-79" dirty="0">
                <a:solidFill>
                  <a:schemeClr val="tx1"/>
                </a:solidFill>
                <a:latin typeface="Helvetica Neue Light"/>
                <a:ea typeface="Helvetica Neue Light"/>
              </a:rPr>
              <a:t> </a:t>
            </a:r>
            <a:r>
              <a:rPr lang="tr-TR" sz="4000" spc="-79" dirty="0" err="1">
                <a:solidFill>
                  <a:schemeClr val="tx1"/>
                </a:solidFill>
                <a:latin typeface="Helvetica Neue Light"/>
                <a:ea typeface="Helvetica Neue Light"/>
              </a:rPr>
              <a:t>per</a:t>
            </a:r>
            <a:r>
              <a:rPr lang="tr-TR" sz="4000" spc="-79" dirty="0">
                <a:solidFill>
                  <a:schemeClr val="tx1"/>
                </a:solidFill>
                <a:latin typeface="Helvetica Neue Light"/>
                <a:ea typeface="Helvetica Neue Light"/>
              </a:rPr>
              <a:t> </a:t>
            </a:r>
            <a:r>
              <a:rPr lang="tr-TR" sz="4000" spc="-79" dirty="0" err="1">
                <a:solidFill>
                  <a:schemeClr val="tx1"/>
                </a:solidFill>
                <a:latin typeface="Helvetica Neue Light"/>
                <a:ea typeface="Helvetica Neue Light"/>
              </a:rPr>
              <a:t>month</a:t>
            </a:r>
            <a:endParaRPr sz="4000" spc="-79" dirty="0">
              <a:solidFill>
                <a:schemeClr val="tx1"/>
              </a:solidFill>
              <a:latin typeface="Helvetica Neue Light"/>
              <a:ea typeface="Helvetica Neue Light"/>
            </a:endParaRPr>
          </a:p>
        </p:txBody>
      </p:sp>
      <p:sp>
        <p:nvSpPr>
          <p:cNvPr id="221" name="Hopi Comprises 15%…"/>
          <p:cNvSpPr txBox="1"/>
          <p:nvPr/>
        </p:nvSpPr>
        <p:spPr>
          <a:xfrm>
            <a:off x="10191551" y="6328671"/>
            <a:ext cx="6824041" cy="1990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4" tIns="71434" rIns="71434" bIns="71434">
            <a:spAutoFit/>
          </a:bodyPr>
          <a:lstStyle/>
          <a:p>
            <a:pPr lvl="1" algn="l" defTabSz="821529">
              <a:defRPr sz="4000" b="1" spc="-79">
                <a:solidFill>
                  <a:srgbClr val="0E68A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House </a:t>
            </a:r>
            <a:r>
              <a:rPr lang="tr-TR" dirty="0" err="1"/>
              <a:t>Sales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Nationalities</a:t>
            </a:r>
            <a:endParaRPr dirty="0"/>
          </a:p>
          <a:p>
            <a:pPr lvl="1" algn="l" defTabSz="821529">
              <a:defRPr sz="36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4000" dirty="0" err="1"/>
              <a:t>Year,Country</a:t>
            </a:r>
            <a:r>
              <a:rPr lang="tr-TR" sz="4000" dirty="0"/>
              <a:t>, </a:t>
            </a:r>
          </a:p>
          <a:p>
            <a:pPr lvl="1" algn="l" defTabSz="821529">
              <a:defRPr sz="36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4000" dirty="0" err="1"/>
              <a:t>counts</a:t>
            </a:r>
            <a:r>
              <a:rPr lang="tr-TR" sz="4000" dirty="0"/>
              <a:t> </a:t>
            </a:r>
            <a:r>
              <a:rPr lang="tr-TR" sz="4000" dirty="0" err="1"/>
              <a:t>per</a:t>
            </a:r>
            <a:r>
              <a:rPr lang="tr-TR" sz="4000" dirty="0"/>
              <a:t> </a:t>
            </a:r>
            <a:r>
              <a:rPr lang="tr-TR" sz="4000" dirty="0" err="1"/>
              <a:t>Months</a:t>
            </a:r>
            <a:endParaRPr sz="4000" dirty="0"/>
          </a:p>
        </p:txBody>
      </p:sp>
      <p:sp>
        <p:nvSpPr>
          <p:cNvPr id="223" name="Hopi Comprises 15%…"/>
          <p:cNvSpPr txBox="1"/>
          <p:nvPr/>
        </p:nvSpPr>
        <p:spPr>
          <a:xfrm>
            <a:off x="1901521" y="8715427"/>
            <a:ext cx="4990077" cy="1990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4" tIns="71434" rIns="71434" bIns="71434">
            <a:spAutoFit/>
          </a:bodyPr>
          <a:lstStyle/>
          <a:p>
            <a:pPr lvl="1" algn="l" defTabSz="821529">
              <a:defRPr sz="4000" b="1" spc="-79">
                <a:solidFill>
                  <a:srgbClr val="E71E89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House </a:t>
            </a:r>
            <a:r>
              <a:rPr lang="tr-TR" dirty="0" err="1"/>
              <a:t>Sales</a:t>
            </a:r>
            <a:r>
              <a:rPr lang="tr-TR" dirty="0"/>
              <a:t> </a:t>
            </a:r>
            <a:r>
              <a:rPr lang="tr-TR" dirty="0" err="1"/>
              <a:t>Gender</a:t>
            </a:r>
            <a:endParaRPr dirty="0"/>
          </a:p>
          <a:p>
            <a:pPr lvl="1" algn="l" defTabSz="821529">
              <a:defRPr sz="36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4000" dirty="0" err="1"/>
              <a:t>Year,City,Female,Male</a:t>
            </a:r>
            <a:r>
              <a:rPr lang="tr-TR" sz="4000" dirty="0"/>
              <a:t>,</a:t>
            </a:r>
          </a:p>
          <a:p>
            <a:pPr lvl="1" algn="l" defTabSz="821529">
              <a:defRPr sz="36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4000" dirty="0" err="1"/>
              <a:t>Common,Other,Total</a:t>
            </a:r>
            <a:endParaRPr sz="4000" dirty="0"/>
          </a:p>
        </p:txBody>
      </p:sp>
      <p:sp>
        <p:nvSpPr>
          <p:cNvPr id="224" name="Hopi Comprises 15%…"/>
          <p:cNvSpPr txBox="1"/>
          <p:nvPr/>
        </p:nvSpPr>
        <p:spPr>
          <a:xfrm>
            <a:off x="10191551" y="8715427"/>
            <a:ext cx="11573610" cy="2606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4" tIns="71434" rIns="71434" bIns="71434">
            <a:spAutoFit/>
          </a:bodyPr>
          <a:lstStyle/>
          <a:p>
            <a:pPr lvl="1" algn="l" defTabSz="821529">
              <a:defRPr sz="4000" b="1" spc="-79">
                <a:solidFill>
                  <a:srgbClr val="F3C05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House </a:t>
            </a:r>
            <a:r>
              <a:rPr lang="tr-TR" dirty="0" err="1"/>
              <a:t>sales</a:t>
            </a:r>
            <a:r>
              <a:rPr lang="tr-TR" dirty="0"/>
              <a:t> </a:t>
            </a:r>
            <a:r>
              <a:rPr lang="tr-TR" dirty="0" err="1"/>
              <a:t>Provinced</a:t>
            </a:r>
            <a:r>
              <a:rPr lang="tr-TR" dirty="0"/>
              <a:t> </a:t>
            </a:r>
            <a:r>
              <a:rPr lang="tr-TR" dirty="0" err="1"/>
              <a:t>based</a:t>
            </a:r>
            <a:endParaRPr lang="tr-TR" dirty="0"/>
          </a:p>
          <a:p>
            <a:pPr lvl="1" algn="l" defTabSz="821529">
              <a:defRPr sz="36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4000" dirty="0" err="1"/>
              <a:t>Year;Month;Province;Mortgaged_FirstHand_Sale</a:t>
            </a:r>
            <a:r>
              <a:rPr lang="tr-TR" sz="4000" dirty="0"/>
              <a:t>;</a:t>
            </a:r>
          </a:p>
          <a:p>
            <a:pPr lvl="1" algn="l" defTabSz="821529">
              <a:defRPr sz="36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4000" dirty="0" err="1"/>
              <a:t>Mortgaged_SecondHand_Sale;Other_FirstHand_Sale</a:t>
            </a:r>
            <a:r>
              <a:rPr lang="tr-TR" sz="4000" dirty="0"/>
              <a:t>;</a:t>
            </a:r>
          </a:p>
          <a:p>
            <a:pPr lvl="1" algn="l" defTabSz="821529">
              <a:defRPr sz="36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4000" dirty="0" err="1"/>
              <a:t>Other_SecondHand_Sale</a:t>
            </a:r>
            <a:endParaRPr lang="tr-TR" sz="4000" dirty="0"/>
          </a:p>
        </p:txBody>
      </p:sp>
      <p:sp>
        <p:nvSpPr>
          <p:cNvPr id="22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92576" y="171108"/>
            <a:ext cx="494512" cy="50233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92576" y="171108"/>
            <a:ext cx="494512" cy="50233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98" name="Hopi’s data is 2-3x more valuable than the industry"/>
          <p:cNvSpPr txBox="1"/>
          <p:nvPr/>
        </p:nvSpPr>
        <p:spPr>
          <a:xfrm>
            <a:off x="4572000" y="1504249"/>
            <a:ext cx="15240000" cy="1375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5" tIns="71435" rIns="71435" bIns="71435">
            <a:spAutoFit/>
          </a:bodyPr>
          <a:lstStyle/>
          <a:p>
            <a:pPr defTabSz="821529">
              <a:defRPr sz="4000" spc="-79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lang="tr-TR" sz="4000" b="1" dirty="0">
                <a:sym typeface="Helvetica Neue Medium"/>
              </a:rPr>
              <a:t>Total </a:t>
            </a:r>
            <a:r>
              <a:rPr lang="tr-TR" sz="4000" b="1" dirty="0" err="1">
                <a:sym typeface="Helvetica Neue Medium"/>
              </a:rPr>
              <a:t>Sales</a:t>
            </a:r>
            <a:r>
              <a:rPr lang="tr-TR" sz="4000" b="1" dirty="0">
                <a:sym typeface="Helvetica Neue Medium"/>
              </a:rPr>
              <a:t> </a:t>
            </a:r>
            <a:r>
              <a:rPr lang="tr-TR" sz="4000" b="1" dirty="0" err="1">
                <a:sym typeface="Helvetica Neue Medium"/>
              </a:rPr>
              <a:t>Numbers</a:t>
            </a:r>
            <a:r>
              <a:rPr lang="tr-TR" sz="4000" b="1" dirty="0">
                <a:sym typeface="Helvetica Neue Medium"/>
              </a:rPr>
              <a:t> </a:t>
            </a:r>
            <a:r>
              <a:rPr lang="tr-TR" sz="4000" b="1" dirty="0" err="1">
                <a:sym typeface="Helvetica Neue Medium"/>
              </a:rPr>
              <a:t>through</a:t>
            </a:r>
            <a:r>
              <a:rPr lang="tr-TR" sz="4000" b="1" dirty="0">
                <a:sym typeface="Helvetica Neue Medium"/>
              </a:rPr>
              <a:t> </a:t>
            </a:r>
            <a:r>
              <a:rPr lang="tr-TR" sz="4000" b="1" dirty="0" err="1">
                <a:sym typeface="Helvetica Neue Medium"/>
              </a:rPr>
              <a:t>Years</a:t>
            </a:r>
            <a:r>
              <a:rPr lang="tr-TR" sz="4000" b="1" dirty="0">
                <a:sym typeface="Helvetica Neue Medium"/>
              </a:rPr>
              <a:t> </a:t>
            </a:r>
            <a:r>
              <a:rPr lang="tr-TR" sz="4000" b="1" dirty="0" err="1">
                <a:sym typeface="Helvetica Neue Medium"/>
              </a:rPr>
              <a:t>by</a:t>
            </a:r>
            <a:r>
              <a:rPr lang="tr-TR" sz="4000" b="1" dirty="0">
                <a:sym typeface="Helvetica Neue Medium"/>
              </a:rPr>
              <a:t> </a:t>
            </a:r>
            <a:r>
              <a:rPr lang="tr-TR" sz="4000" b="1" dirty="0" err="1">
                <a:sym typeface="Helvetica Neue Medium"/>
              </a:rPr>
              <a:t>Sales</a:t>
            </a:r>
            <a:r>
              <a:rPr lang="tr-TR" sz="4000" b="1" dirty="0">
                <a:sym typeface="Helvetica Neue Medium"/>
              </a:rPr>
              <a:t> </a:t>
            </a:r>
            <a:r>
              <a:rPr lang="tr-TR" sz="4000" b="1" spc="-79" dirty="0" err="1">
                <a:latin typeface="Helvetica Neue Medium"/>
                <a:ea typeface="Helvetica Neue Medium"/>
                <a:cs typeface="Helvetica Neue Medium"/>
                <a:sym typeface="Helvetica Neue Medium"/>
              </a:rPr>
              <a:t>Type</a:t>
            </a:r>
            <a:r>
              <a:rPr lang="tr-TR" sz="4000" b="1" spc="-79" dirty="0">
                <a:latin typeface="Helvetica Neue Medium"/>
                <a:ea typeface="Helvetica Neue Medium"/>
                <a:cs typeface="Helvetica Neue Medium"/>
                <a:sym typeface="Helvetica Neue Medium"/>
              </a:rPr>
              <a:t> </a:t>
            </a:r>
            <a:r>
              <a:rPr lang="tr-TR" sz="4000" b="1" spc="-79" dirty="0" err="1">
                <a:latin typeface="Helvetica Neue Medium"/>
                <a:ea typeface="Helvetica Neue Medium"/>
                <a:cs typeface="Helvetica Neue Medium"/>
              </a:rPr>
              <a:t>between</a:t>
            </a:r>
            <a:r>
              <a:rPr lang="tr-TR" sz="4000" b="1" spc="-79" dirty="0">
                <a:latin typeface="Helvetica Neue Medium"/>
                <a:ea typeface="Helvetica Neue Medium"/>
                <a:cs typeface="Helvetica Neue Medium"/>
              </a:rPr>
              <a:t> </a:t>
            </a:r>
            <a:r>
              <a:rPr lang="tr-TR" sz="4000" b="1" spc="-79" dirty="0" err="1">
                <a:latin typeface="Helvetica Neue Medium"/>
                <a:ea typeface="Helvetica Neue Medium"/>
                <a:cs typeface="Helvetica Neue Medium"/>
              </a:rPr>
              <a:t>years</a:t>
            </a:r>
            <a:r>
              <a:rPr lang="tr-TR" sz="4000" b="1" spc="-79" dirty="0">
                <a:latin typeface="Helvetica Neue Medium"/>
                <a:ea typeface="Helvetica Neue Medium"/>
                <a:cs typeface="Helvetica Neue Medium"/>
              </a:rPr>
              <a:t> 2013-2019 </a:t>
            </a:r>
            <a:endParaRPr sz="4000" b="1" spc="-79" dirty="0">
              <a:latin typeface="Helvetica Neue Medium"/>
              <a:ea typeface="Helvetica Neue Medium"/>
              <a:cs typeface="Helvetica Neue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1D24A-C3F4-7A48-80CA-53B4965EDF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806" y="4567506"/>
            <a:ext cx="11223594" cy="801685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F9D2EE9-750F-EA4A-A689-6838809D5053}"/>
              </a:ext>
            </a:extLst>
          </p:cNvPr>
          <p:cNvSpPr txBox="1"/>
          <p:nvPr/>
        </p:nvSpPr>
        <p:spPr>
          <a:xfrm>
            <a:off x="1266825" y="3141391"/>
            <a:ext cx="9319856" cy="8829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algn="l"/>
            <a:r>
              <a:rPr lang="tr-TR" b="1" dirty="0" err="1">
                <a:solidFill>
                  <a:srgbClr val="005CC5"/>
                </a:solidFill>
                <a:latin typeface="SFMono-Regular"/>
              </a:rPr>
              <a:t>The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sales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payment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type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distribution</a:t>
            </a:r>
            <a:endParaRPr lang="tr-TR" b="1" dirty="0">
              <a:solidFill>
                <a:srgbClr val="005CC5"/>
              </a:solidFill>
              <a:latin typeface="SFMono-Regular"/>
            </a:endParaRPr>
          </a:p>
        </p:txBody>
      </p:sp>
      <p:pic>
        <p:nvPicPr>
          <p:cNvPr id="16" name="Image" descr="Image">
            <a:extLst>
              <a:ext uri="{FF2B5EF4-FFF2-40B4-BE49-F238E27FC236}">
                <a16:creationId xmlns:a16="http://schemas.microsoft.com/office/drawing/2014/main" id="{0DD9AF57-93D3-FA4C-8D2C-D243A8250A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06400" y="4217515"/>
            <a:ext cx="3302001" cy="3712303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$1B GMV…">
            <a:extLst>
              <a:ext uri="{FF2B5EF4-FFF2-40B4-BE49-F238E27FC236}">
                <a16:creationId xmlns:a16="http://schemas.microsoft.com/office/drawing/2014/main" id="{E453A1FC-E920-124F-A453-1B0074E1829E}"/>
              </a:ext>
            </a:extLst>
          </p:cNvPr>
          <p:cNvSpPr txBox="1"/>
          <p:nvPr/>
        </p:nvSpPr>
        <p:spPr>
          <a:xfrm>
            <a:off x="12717400" y="8009824"/>
            <a:ext cx="5080001" cy="1898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6" tIns="71436" rIns="71436" bIns="71436">
            <a:spAutoFit/>
          </a:bodyPr>
          <a:lstStyle/>
          <a:p>
            <a:pPr>
              <a:defRPr sz="4200" b="1" spc="-84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2.671.524</a:t>
            </a:r>
            <a:endParaRPr dirty="0"/>
          </a:p>
          <a:p>
            <a:pPr>
              <a:defRPr sz="3600" spc="-72">
                <a:solidFill>
                  <a:srgbClr val="ED8B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/>
              <a:t>Morgaged</a:t>
            </a:r>
            <a:r>
              <a:rPr lang="tr-TR" dirty="0"/>
              <a:t> </a:t>
            </a:r>
            <a:r>
              <a:rPr lang="tr-TR" dirty="0" err="1"/>
              <a:t>sales</a:t>
            </a:r>
            <a:r>
              <a:rPr lang="tr-TR" dirty="0"/>
              <a:t> </a:t>
            </a:r>
          </a:p>
          <a:p>
            <a:pPr>
              <a:defRPr sz="3600" spc="-72">
                <a:solidFill>
                  <a:srgbClr val="ED8B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/>
              <a:t>summary</a:t>
            </a:r>
            <a:endParaRPr dirty="0"/>
          </a:p>
        </p:txBody>
      </p:sp>
      <p:sp>
        <p:nvSpPr>
          <p:cNvPr id="18" name="Y">
            <a:extLst>
              <a:ext uri="{FF2B5EF4-FFF2-40B4-BE49-F238E27FC236}">
                <a16:creationId xmlns:a16="http://schemas.microsoft.com/office/drawing/2014/main" id="{D2E9F046-0EE9-714F-B702-829E634958F1}"/>
              </a:ext>
            </a:extLst>
          </p:cNvPr>
          <p:cNvSpPr txBox="1"/>
          <p:nvPr/>
        </p:nvSpPr>
        <p:spPr>
          <a:xfrm>
            <a:off x="14735718" y="5148675"/>
            <a:ext cx="1043363" cy="1375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tr-TR" dirty="0"/>
              <a:t>M</a:t>
            </a:r>
            <a:endParaRPr dirty="0"/>
          </a:p>
        </p:txBody>
      </p:sp>
      <p:sp>
        <p:nvSpPr>
          <p:cNvPr id="19" name="$1B GMV…">
            <a:extLst>
              <a:ext uri="{FF2B5EF4-FFF2-40B4-BE49-F238E27FC236}">
                <a16:creationId xmlns:a16="http://schemas.microsoft.com/office/drawing/2014/main" id="{593D6FBA-BE04-0443-9585-048F5BE5F86F}"/>
              </a:ext>
            </a:extLst>
          </p:cNvPr>
          <p:cNvSpPr txBox="1"/>
          <p:nvPr/>
        </p:nvSpPr>
        <p:spPr>
          <a:xfrm>
            <a:off x="18037719" y="8089830"/>
            <a:ext cx="5080000" cy="2452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6" tIns="71436" rIns="71436" bIns="71436">
            <a:spAutoFit/>
          </a:bodyPr>
          <a:lstStyle/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5.932.005</a:t>
            </a:r>
            <a:endParaRPr dirty="0"/>
          </a:p>
          <a:p>
            <a:pPr>
              <a:defRPr sz="3600" spc="-72">
                <a:solidFill>
                  <a:srgbClr val="3AB44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/>
              <a:t>Other</a:t>
            </a:r>
            <a:r>
              <a:rPr lang="tr-TR" dirty="0"/>
              <a:t> </a:t>
            </a:r>
            <a:r>
              <a:rPr lang="tr-TR" dirty="0" err="1"/>
              <a:t>payment</a:t>
            </a:r>
            <a:r>
              <a:rPr lang="tr-TR" dirty="0"/>
              <a:t> </a:t>
            </a:r>
            <a:r>
              <a:rPr lang="tr-TR" dirty="0" err="1"/>
              <a:t>Sales</a:t>
            </a:r>
            <a:endParaRPr lang="tr-TR" dirty="0"/>
          </a:p>
          <a:p>
            <a:pPr>
              <a:defRPr sz="3600" spc="-72">
                <a:solidFill>
                  <a:srgbClr val="3AB44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/>
              <a:t>Summary</a:t>
            </a:r>
            <a:endParaRPr lang="tr-TR" dirty="0"/>
          </a:p>
          <a:p>
            <a:pPr>
              <a:defRPr sz="3600" spc="-72">
                <a:solidFill>
                  <a:srgbClr val="3AB44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20" name="Image" descr="Image">
            <a:extLst>
              <a:ext uri="{FF2B5EF4-FFF2-40B4-BE49-F238E27FC236}">
                <a16:creationId xmlns:a16="http://schemas.microsoft.com/office/drawing/2014/main" id="{A5C927CC-2C47-6E4E-9A5E-163CF44BE5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926719" y="4297521"/>
            <a:ext cx="3302000" cy="3712303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W">
            <a:extLst>
              <a:ext uri="{FF2B5EF4-FFF2-40B4-BE49-F238E27FC236}">
                <a16:creationId xmlns:a16="http://schemas.microsoft.com/office/drawing/2014/main" id="{396A843A-7DFB-1B4E-B079-9A3AF0A154A4}"/>
              </a:ext>
            </a:extLst>
          </p:cNvPr>
          <p:cNvSpPr txBox="1"/>
          <p:nvPr/>
        </p:nvSpPr>
        <p:spPr>
          <a:xfrm>
            <a:off x="20121762" y="5228681"/>
            <a:ext cx="911915" cy="1375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tr-TR" dirty="0"/>
              <a:t>O</a:t>
            </a:r>
            <a:endParaRPr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D8ACE0-501B-4F4B-8D00-D00C62E8A388}"/>
              </a:ext>
            </a:extLst>
          </p:cNvPr>
          <p:cNvSpPr txBox="1"/>
          <p:nvPr/>
        </p:nvSpPr>
        <p:spPr>
          <a:xfrm>
            <a:off x="12636534" y="10223025"/>
            <a:ext cx="10321733" cy="16215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tr-TR" dirty="0" err="1"/>
              <a:t>We</a:t>
            </a:r>
            <a:r>
              <a:rPr lang="tr-TR" dirty="0"/>
              <a:t> can </a:t>
            </a:r>
            <a:r>
              <a:rPr lang="tr-TR" dirty="0" err="1"/>
              <a:t>observe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</a:t>
            </a:r>
            <a:r>
              <a:rPr lang="tr-TR" dirty="0" err="1"/>
              <a:t>no</a:t>
            </a:r>
            <a:r>
              <a:rPr lang="tr-TR" dirty="0"/>
              <a:t> </a:t>
            </a:r>
            <a:r>
              <a:rPr lang="tr-TR" dirty="0" err="1"/>
              <a:t>mortgage</a:t>
            </a:r>
            <a:r>
              <a:rPr lang="tr-TR" dirty="0"/>
              <a:t> is </a:t>
            </a:r>
          </a:p>
          <a:p>
            <a:pPr marL="0" marR="0" indent="0" algn="ctr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tr-TR" dirty="0" err="1"/>
              <a:t>needed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most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foreigners</a:t>
            </a:r>
            <a:r>
              <a:rPr lang="tr-TR" dirty="0"/>
              <a:t>.</a:t>
            </a:r>
            <a:endParaRPr kumimoji="0" lang="tr-TR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98547A7-D223-F843-B550-CFEFF7E63227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825500" cy="2032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256389418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tr-TR" sz="1200" u="none" strike="noStrike" dirty="0">
                          <a:effectLst/>
                        </a:rPr>
                        <a:t>5932005</a:t>
                      </a:r>
                      <a:endParaRPr lang="tr-T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8126199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CE149ED-4CE7-AD4C-B09F-2AF42EAE1FBF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825500" cy="2032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825500">
                  <a:extLst>
                    <a:ext uri="{9D8B030D-6E8A-4147-A177-3AD203B41FA5}">
                      <a16:colId xmlns:a16="http://schemas.microsoft.com/office/drawing/2014/main" val="11092943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tr-TR" sz="1200" u="none" strike="noStrike" dirty="0">
                          <a:effectLst/>
                        </a:rPr>
                        <a:t>5932005</a:t>
                      </a:r>
                      <a:endParaRPr lang="tr-T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397267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Lorem ipsum dolor sit amet, consectetur adipiscing elit."/>
          <p:cNvSpPr txBox="1"/>
          <p:nvPr/>
        </p:nvSpPr>
        <p:spPr>
          <a:xfrm>
            <a:off x="233165" y="1533059"/>
            <a:ext cx="22904346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 defTabSz="821531">
              <a:defRPr sz="6000" spc="-18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b="1" dirty="0">
                <a:solidFill>
                  <a:srgbClr val="005CC5"/>
                </a:solidFill>
                <a:latin typeface="SFMono-Regular"/>
              </a:rPr>
              <a:t>Total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Sales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Numbers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Comparising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Five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most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populated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Cities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and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the</a:t>
            </a:r>
            <a:r>
              <a:rPr lang="tr-TR" b="1" dirty="0">
                <a:solidFill>
                  <a:srgbClr val="005CC5"/>
                </a:solidFill>
                <a:latin typeface="SFMono-Regular"/>
              </a:rPr>
              <a:t> </a:t>
            </a:r>
            <a:r>
              <a:rPr lang="tr-TR" b="1" dirty="0" err="1">
                <a:solidFill>
                  <a:srgbClr val="005CC5"/>
                </a:solidFill>
                <a:latin typeface="SFMono-Regular"/>
              </a:rPr>
              <a:t>Others</a:t>
            </a:r>
            <a:endParaRPr lang="tr-TR" dirty="0"/>
          </a:p>
        </p:txBody>
      </p:sp>
      <p:sp>
        <p:nvSpPr>
          <p:cNvPr id="24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92576" y="171108"/>
            <a:ext cx="494512" cy="50233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57A89A-1115-D646-8CDA-4DEE6A8FB2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97" y="3081604"/>
            <a:ext cx="13487979" cy="9634271"/>
          </a:xfrm>
          <a:prstGeom prst="rect">
            <a:avLst/>
          </a:prstGeom>
        </p:spPr>
      </p:pic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A5CD1F16-37DB-6E4C-A94A-ABF3C40E5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581329" y="3523039"/>
            <a:ext cx="1995441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8" name="$1B GMV…">
            <a:extLst>
              <a:ext uri="{FF2B5EF4-FFF2-40B4-BE49-F238E27FC236}">
                <a16:creationId xmlns:a16="http://schemas.microsoft.com/office/drawing/2014/main" id="{80796146-7712-5C42-95A0-2B04E57D91F9}"/>
              </a:ext>
            </a:extLst>
          </p:cNvPr>
          <p:cNvSpPr txBox="1"/>
          <p:nvPr/>
        </p:nvSpPr>
        <p:spPr>
          <a:xfrm>
            <a:off x="14581329" y="6180068"/>
            <a:ext cx="2263424" cy="2452591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1281777</a:t>
            </a:r>
            <a:endParaRPr dirty="0"/>
          </a:p>
          <a:p>
            <a:pPr>
              <a:defRPr sz="3600" spc="-72">
                <a:solidFill>
                  <a:srgbClr val="ED8B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/>
              <a:t>Morgaged</a:t>
            </a:r>
            <a:r>
              <a:rPr lang="tr-TR" dirty="0"/>
              <a:t> </a:t>
            </a:r>
            <a:r>
              <a:rPr lang="tr-TR" dirty="0" err="1"/>
              <a:t>sales</a:t>
            </a:r>
            <a:r>
              <a:rPr lang="tr-TR" dirty="0"/>
              <a:t> </a:t>
            </a:r>
          </a:p>
          <a:p>
            <a:pPr>
              <a:defRPr sz="3600" spc="-72">
                <a:solidFill>
                  <a:srgbClr val="ED8B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/>
              <a:t>Big</a:t>
            </a:r>
            <a:r>
              <a:rPr lang="tr-TR" dirty="0"/>
              <a:t> </a:t>
            </a:r>
            <a:r>
              <a:rPr lang="tr-TR" dirty="0" err="1"/>
              <a:t>Cities</a:t>
            </a:r>
            <a:endParaRPr dirty="0"/>
          </a:p>
        </p:txBody>
      </p:sp>
      <p:sp>
        <p:nvSpPr>
          <p:cNvPr id="9" name="Y">
            <a:extLst>
              <a:ext uri="{FF2B5EF4-FFF2-40B4-BE49-F238E27FC236}">
                <a16:creationId xmlns:a16="http://schemas.microsoft.com/office/drawing/2014/main" id="{A7939232-799A-7149-842C-FD4EFC14C2ED}"/>
              </a:ext>
            </a:extLst>
          </p:cNvPr>
          <p:cNvSpPr txBox="1"/>
          <p:nvPr/>
        </p:nvSpPr>
        <p:spPr>
          <a:xfrm flipH="1">
            <a:off x="15447450" y="3764549"/>
            <a:ext cx="16577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tr-TR" dirty="0"/>
              <a:t>M</a:t>
            </a:r>
            <a:endParaRPr dirty="0"/>
          </a:p>
        </p:txBody>
      </p:sp>
      <p:sp>
        <p:nvSpPr>
          <p:cNvPr id="10" name="$1B GMV…">
            <a:extLst>
              <a:ext uri="{FF2B5EF4-FFF2-40B4-BE49-F238E27FC236}">
                <a16:creationId xmlns:a16="http://schemas.microsoft.com/office/drawing/2014/main" id="{71E83554-55D1-D349-AAA7-03905A510168}"/>
              </a:ext>
            </a:extLst>
          </p:cNvPr>
          <p:cNvSpPr txBox="1"/>
          <p:nvPr/>
        </p:nvSpPr>
        <p:spPr>
          <a:xfrm>
            <a:off x="19636847" y="6092988"/>
            <a:ext cx="2263424" cy="3006589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4200" b="1" spc="-84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2448061</a:t>
            </a:r>
          </a:p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3600" spc="-72" dirty="0" err="1">
                <a:solidFill>
                  <a:srgbClr val="3AB44A"/>
                </a:solidFill>
                <a:latin typeface="Helvetica Neue Light"/>
                <a:ea typeface="Helvetica Neue Light"/>
              </a:rPr>
              <a:t>Other</a:t>
            </a:r>
            <a:r>
              <a:rPr lang="tr-TR" sz="3600" spc="-72" dirty="0">
                <a:solidFill>
                  <a:srgbClr val="3AB44A"/>
                </a:solidFill>
                <a:latin typeface="Helvetica Neue Light"/>
                <a:ea typeface="Helvetica Neue Light"/>
              </a:rPr>
              <a:t> </a:t>
            </a:r>
            <a:r>
              <a:rPr lang="tr-TR" sz="3600" spc="-72" dirty="0" err="1">
                <a:solidFill>
                  <a:srgbClr val="3AB44A"/>
                </a:solidFill>
                <a:latin typeface="Helvetica Neue Light"/>
                <a:ea typeface="Helvetica Neue Light"/>
              </a:rPr>
              <a:t>Sales</a:t>
            </a:r>
            <a:endParaRPr lang="tr-TR" sz="3600" spc="-72" dirty="0">
              <a:solidFill>
                <a:srgbClr val="3AB44A"/>
              </a:solidFill>
              <a:latin typeface="Helvetica Neue Light"/>
              <a:ea typeface="Helvetica Neue Light"/>
            </a:endParaRPr>
          </a:p>
          <a:p>
            <a:pPr>
              <a:defRPr sz="3600" spc="-72">
                <a:solidFill>
                  <a:srgbClr val="3AB44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/>
              <a:t>Big</a:t>
            </a:r>
            <a:r>
              <a:rPr lang="tr-TR" dirty="0"/>
              <a:t> </a:t>
            </a:r>
            <a:r>
              <a:rPr lang="tr-TR" dirty="0" err="1"/>
              <a:t>Cities</a:t>
            </a:r>
            <a:endParaRPr lang="tr-TR" dirty="0"/>
          </a:p>
          <a:p>
            <a:pPr>
              <a:defRPr sz="3600" spc="-72">
                <a:solidFill>
                  <a:srgbClr val="3AB44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1C68E5E3-3C9C-1D46-9602-8A75499716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656312" y="3532715"/>
            <a:ext cx="1995440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12" name="W">
            <a:extLst>
              <a:ext uri="{FF2B5EF4-FFF2-40B4-BE49-F238E27FC236}">
                <a16:creationId xmlns:a16="http://schemas.microsoft.com/office/drawing/2014/main" id="{9DF2E032-9861-514B-A545-5A3028BD86A3}"/>
              </a:ext>
            </a:extLst>
          </p:cNvPr>
          <p:cNvSpPr txBox="1"/>
          <p:nvPr/>
        </p:nvSpPr>
        <p:spPr>
          <a:xfrm flipH="1">
            <a:off x="20456709" y="3837068"/>
            <a:ext cx="31185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tr-TR" dirty="0"/>
              <a:t>O</a:t>
            </a:r>
            <a:endParaRPr dirty="0"/>
          </a:p>
        </p:txBody>
      </p:sp>
      <p:pic>
        <p:nvPicPr>
          <p:cNvPr id="13" name="Image" descr="Image">
            <a:extLst>
              <a:ext uri="{FF2B5EF4-FFF2-40B4-BE49-F238E27FC236}">
                <a16:creationId xmlns:a16="http://schemas.microsoft.com/office/drawing/2014/main" id="{6C66D979-9AC1-D84A-BBEB-CC9FDE5990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793823" y="3532715"/>
            <a:ext cx="1995441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14" name="$1B GMV…">
            <a:extLst>
              <a:ext uri="{FF2B5EF4-FFF2-40B4-BE49-F238E27FC236}">
                <a16:creationId xmlns:a16="http://schemas.microsoft.com/office/drawing/2014/main" id="{CAD27E91-C221-B94C-80CD-25710F08424C}"/>
              </a:ext>
            </a:extLst>
          </p:cNvPr>
          <p:cNvSpPr txBox="1"/>
          <p:nvPr/>
        </p:nvSpPr>
        <p:spPr>
          <a:xfrm>
            <a:off x="16793823" y="6189744"/>
            <a:ext cx="2263424" cy="2452591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dirty="0"/>
              <a:t>1281777</a:t>
            </a:r>
            <a:endParaRPr dirty="0"/>
          </a:p>
          <a:p>
            <a:pPr>
              <a:defRPr sz="3600" spc="-72">
                <a:solidFill>
                  <a:srgbClr val="ED8B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/>
              <a:t>Morgaged</a:t>
            </a:r>
            <a:r>
              <a:rPr lang="tr-TR" dirty="0"/>
              <a:t> </a:t>
            </a:r>
            <a:r>
              <a:rPr lang="tr-TR" dirty="0" err="1"/>
              <a:t>sales</a:t>
            </a:r>
            <a:r>
              <a:rPr lang="tr-TR" dirty="0"/>
              <a:t> </a:t>
            </a:r>
          </a:p>
          <a:p>
            <a:pPr>
              <a:defRPr sz="3600" spc="-72">
                <a:solidFill>
                  <a:srgbClr val="ED8B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/>
              <a:t>Big</a:t>
            </a:r>
            <a:r>
              <a:rPr lang="tr-TR" dirty="0"/>
              <a:t> </a:t>
            </a:r>
            <a:r>
              <a:rPr lang="tr-TR" dirty="0" err="1"/>
              <a:t>Cities</a:t>
            </a:r>
            <a:endParaRPr dirty="0"/>
          </a:p>
        </p:txBody>
      </p:sp>
      <p:sp>
        <p:nvSpPr>
          <p:cNvPr id="15" name="Y">
            <a:extLst>
              <a:ext uri="{FF2B5EF4-FFF2-40B4-BE49-F238E27FC236}">
                <a16:creationId xmlns:a16="http://schemas.microsoft.com/office/drawing/2014/main" id="{3DC32EA0-225A-A245-B24A-2A0964EDD0BD}"/>
              </a:ext>
            </a:extLst>
          </p:cNvPr>
          <p:cNvSpPr txBox="1"/>
          <p:nvPr/>
        </p:nvSpPr>
        <p:spPr>
          <a:xfrm flipH="1">
            <a:off x="17659944" y="3774225"/>
            <a:ext cx="16577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ED8B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tr-TR" dirty="0"/>
              <a:t>M</a:t>
            </a:r>
            <a:endParaRPr dirty="0"/>
          </a:p>
        </p:txBody>
      </p:sp>
      <p:sp>
        <p:nvSpPr>
          <p:cNvPr id="16" name="$1B GMV…">
            <a:extLst>
              <a:ext uri="{FF2B5EF4-FFF2-40B4-BE49-F238E27FC236}">
                <a16:creationId xmlns:a16="http://schemas.microsoft.com/office/drawing/2014/main" id="{214DE67A-5CAE-C04A-95FB-87DAAAF03ECC}"/>
              </a:ext>
            </a:extLst>
          </p:cNvPr>
          <p:cNvSpPr txBox="1"/>
          <p:nvPr/>
        </p:nvSpPr>
        <p:spPr>
          <a:xfrm>
            <a:off x="21930918" y="6080460"/>
            <a:ext cx="2263424" cy="3006589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4200" b="1" spc="-84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3483944</a:t>
            </a:r>
          </a:p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3600" spc="-72" dirty="0" err="1">
                <a:solidFill>
                  <a:srgbClr val="3AB44A"/>
                </a:solidFill>
                <a:latin typeface="Helvetica Neue Light"/>
                <a:ea typeface="Helvetica Neue Light"/>
              </a:rPr>
              <a:t>Other</a:t>
            </a:r>
            <a:endParaRPr lang="tr-TR" sz="3600" spc="-72" dirty="0">
              <a:solidFill>
                <a:srgbClr val="3AB44A"/>
              </a:solidFill>
              <a:latin typeface="Helvetica Neue Light"/>
              <a:ea typeface="Helvetica Neue Light"/>
            </a:endParaRPr>
          </a:p>
          <a:p>
            <a:pPr>
              <a:defRPr sz="4200" b="1" spc="-84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lang="tr-TR" sz="3600" spc="-72" dirty="0" err="1">
                <a:solidFill>
                  <a:srgbClr val="3AB44A"/>
                </a:solidFill>
                <a:latin typeface="Helvetica Neue Light"/>
                <a:ea typeface="Helvetica Neue Light"/>
              </a:rPr>
              <a:t>Sales</a:t>
            </a:r>
            <a:endParaRPr lang="tr-TR" sz="3600" spc="-72" dirty="0">
              <a:solidFill>
                <a:srgbClr val="3AB44A"/>
              </a:solidFill>
              <a:latin typeface="Helvetica Neue Light"/>
              <a:ea typeface="Helvetica Neue Light"/>
            </a:endParaRPr>
          </a:p>
          <a:p>
            <a:pPr>
              <a:defRPr sz="3600" spc="-72">
                <a:solidFill>
                  <a:srgbClr val="3AB44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/>
              <a:t>Big</a:t>
            </a:r>
            <a:r>
              <a:rPr lang="tr-TR" dirty="0"/>
              <a:t> </a:t>
            </a:r>
            <a:r>
              <a:rPr lang="tr-TR" dirty="0" err="1"/>
              <a:t>Cities</a:t>
            </a:r>
            <a:endParaRPr lang="tr-TR" dirty="0"/>
          </a:p>
          <a:p>
            <a:pPr>
              <a:defRPr sz="3600" spc="-72">
                <a:solidFill>
                  <a:srgbClr val="3AB44A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dirty="0"/>
          </a:p>
        </p:txBody>
      </p:sp>
      <p:pic>
        <p:nvPicPr>
          <p:cNvPr id="17" name="Image" descr="Image">
            <a:extLst>
              <a:ext uri="{FF2B5EF4-FFF2-40B4-BE49-F238E27FC236}">
                <a16:creationId xmlns:a16="http://schemas.microsoft.com/office/drawing/2014/main" id="{0281666C-0A4A-C340-91A9-E773AA94FF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930918" y="3532715"/>
            <a:ext cx="1995440" cy="2243392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</p:spPr>
      </p:pic>
      <p:sp>
        <p:nvSpPr>
          <p:cNvPr id="18" name="W">
            <a:extLst>
              <a:ext uri="{FF2B5EF4-FFF2-40B4-BE49-F238E27FC236}">
                <a16:creationId xmlns:a16="http://schemas.microsoft.com/office/drawing/2014/main" id="{EBE31A5F-7314-7344-940C-0AAF4A3E125F}"/>
              </a:ext>
            </a:extLst>
          </p:cNvPr>
          <p:cNvSpPr txBox="1"/>
          <p:nvPr/>
        </p:nvSpPr>
        <p:spPr>
          <a:xfrm flipH="1">
            <a:off x="22731315" y="3837068"/>
            <a:ext cx="311850" cy="1375376"/>
          </a:xfrm>
          <a:prstGeom prst="rect">
            <a:avLst/>
          </a:prstGeom>
          <a:ln w="12700">
            <a:miter lim="400000"/>
          </a:ln>
          <a:effectLst>
            <a:outerShdw blurRad="50800" dist="50800" dir="5400000" sx="1000" sy="1000" algn="ctr" rotWithShape="0">
              <a:srgbClr val="000000">
                <a:alpha val="43137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defTabSz="821531">
              <a:defRPr sz="8000" b="1" spc="-239">
                <a:solidFill>
                  <a:srgbClr val="3AB44A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rPr lang="tr-TR" dirty="0"/>
              <a:t>O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92576" y="171108"/>
            <a:ext cx="494512" cy="50233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207" name="Lorem ipsum dolor sit amet,…"/>
          <p:cNvSpPr txBox="1"/>
          <p:nvPr/>
        </p:nvSpPr>
        <p:spPr>
          <a:xfrm>
            <a:off x="10839460" y="2310159"/>
            <a:ext cx="7921398" cy="12214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 defTabSz="821531">
              <a:defRPr sz="7000" spc="-20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7000" b="1" dirty="0">
                <a:solidFill>
                  <a:schemeClr val="accent1">
                    <a:lumMod val="60000"/>
                    <a:lumOff val="40000"/>
                  </a:schemeClr>
                </a:solidFill>
                <a:sym typeface="Helvetica Neue Light"/>
              </a:rPr>
              <a:t>House </a:t>
            </a:r>
            <a:r>
              <a:rPr lang="tr-TR" sz="7000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Helvetica Neue Light"/>
              </a:rPr>
              <a:t>Sales</a:t>
            </a:r>
            <a:r>
              <a:rPr lang="tr-TR" sz="7000" b="1" dirty="0">
                <a:solidFill>
                  <a:schemeClr val="accent1">
                    <a:lumMod val="60000"/>
                    <a:lumOff val="40000"/>
                  </a:schemeClr>
                </a:solidFill>
                <a:sym typeface="Helvetica Neue Light"/>
              </a:rPr>
              <a:t> </a:t>
            </a:r>
            <a:r>
              <a:rPr lang="tr-TR" sz="7000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Helvetica Neue Light"/>
              </a:rPr>
              <a:t>by</a:t>
            </a:r>
            <a:r>
              <a:rPr lang="tr-TR" sz="7000" b="1" dirty="0">
                <a:solidFill>
                  <a:schemeClr val="accent1">
                    <a:lumMod val="60000"/>
                    <a:lumOff val="40000"/>
                  </a:schemeClr>
                </a:solidFill>
                <a:sym typeface="Helvetica Neue Light"/>
              </a:rPr>
              <a:t> </a:t>
            </a:r>
            <a:r>
              <a:rPr lang="tr-TR" sz="7000" b="1" dirty="0" err="1">
                <a:solidFill>
                  <a:schemeClr val="accent1">
                    <a:lumMod val="60000"/>
                    <a:lumOff val="40000"/>
                  </a:schemeClr>
                </a:solidFill>
                <a:sym typeface="Helvetica Neue Light"/>
              </a:rPr>
              <a:t>Year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9" name="Class aptent taciti sociosqu ad litora torquent per…"/>
          <p:cNvSpPr txBox="1"/>
          <p:nvPr/>
        </p:nvSpPr>
        <p:spPr>
          <a:xfrm>
            <a:off x="10839460" y="4503900"/>
            <a:ext cx="13334994" cy="3025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6" tIns="71436" rIns="71436" bIns="71436">
            <a:spAutoFit/>
          </a:bodyPr>
          <a:lstStyle/>
          <a:p>
            <a:pPr algn="l">
              <a:lnSpc>
                <a:spcPct val="120000"/>
              </a:lnSpc>
              <a:defRPr sz="40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4000" dirty="0">
                <a:sym typeface="Helvetica Neue Light"/>
              </a:rPr>
              <a:t>House </a:t>
            </a:r>
            <a:r>
              <a:rPr lang="tr-TR" sz="4000" dirty="0" err="1">
                <a:sym typeface="Helvetica Neue Light"/>
              </a:rPr>
              <a:t>sales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to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foreigners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between</a:t>
            </a:r>
            <a:r>
              <a:rPr lang="tr-TR" sz="4000" dirty="0">
                <a:sym typeface="Helvetica Neue Light"/>
              </a:rPr>
              <a:t> 2017 </a:t>
            </a:r>
            <a:r>
              <a:rPr lang="tr-TR" sz="4000" dirty="0" err="1">
                <a:sym typeface="Helvetica Neue Light"/>
              </a:rPr>
              <a:t>and</a:t>
            </a:r>
            <a:r>
              <a:rPr lang="tr-TR" sz="4000" dirty="0">
                <a:sym typeface="Helvetica Neue Light"/>
              </a:rPr>
              <a:t> 2018 is </a:t>
            </a:r>
          </a:p>
          <a:p>
            <a:pPr algn="l">
              <a:lnSpc>
                <a:spcPct val="120000"/>
              </a:lnSpc>
              <a:defRPr sz="40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4000" dirty="0" err="1">
                <a:sym typeface="Helvetica Neue Light"/>
              </a:rPr>
              <a:t>remarkable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increased</a:t>
            </a:r>
            <a:r>
              <a:rPr lang="tr-TR" sz="4000" dirty="0">
                <a:sym typeface="Helvetica Neue Light"/>
              </a:rPr>
              <a:t>. Since 2019 </a:t>
            </a:r>
            <a:r>
              <a:rPr lang="tr-TR" sz="4000" dirty="0" err="1">
                <a:sym typeface="Helvetica Neue Light"/>
              </a:rPr>
              <a:t>November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and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December</a:t>
            </a:r>
            <a:r>
              <a:rPr lang="tr-TR" sz="4000" dirty="0">
                <a:sym typeface="Helvetica Neue Light"/>
              </a:rPr>
              <a:t> </a:t>
            </a:r>
          </a:p>
          <a:p>
            <a:pPr algn="l">
              <a:lnSpc>
                <a:spcPct val="120000"/>
              </a:lnSpc>
              <a:defRPr sz="40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4000" dirty="0" err="1">
                <a:sym typeface="Helvetica Neue Light"/>
              </a:rPr>
              <a:t>sales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could</a:t>
            </a:r>
            <a:r>
              <a:rPr lang="tr-TR" sz="4000" dirty="0">
                <a:sym typeface="Helvetica Neue Light"/>
              </a:rPr>
              <a:t> not be </a:t>
            </a:r>
            <a:r>
              <a:rPr lang="tr-TR" sz="4000" dirty="0" err="1">
                <a:sym typeface="Helvetica Neue Light"/>
              </a:rPr>
              <a:t>reflected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into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this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analysis</a:t>
            </a:r>
            <a:r>
              <a:rPr lang="tr-TR" sz="4000" dirty="0">
                <a:sym typeface="Helvetica Neue Light"/>
              </a:rPr>
              <a:t>, </a:t>
            </a:r>
          </a:p>
          <a:p>
            <a:pPr algn="l">
              <a:lnSpc>
                <a:spcPct val="120000"/>
              </a:lnSpc>
              <a:defRPr sz="40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4000" dirty="0" err="1">
                <a:sym typeface="Helvetica Neue Light"/>
              </a:rPr>
              <a:t>the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change</a:t>
            </a:r>
            <a:r>
              <a:rPr lang="tr-TR" sz="4000" dirty="0">
                <a:sym typeface="Helvetica Neue Light"/>
              </a:rPr>
              <a:t> </a:t>
            </a:r>
            <a:r>
              <a:rPr lang="tr-TR" sz="4000" dirty="0" err="1">
                <a:sym typeface="Helvetica Neue Light"/>
              </a:rPr>
              <a:t>between</a:t>
            </a:r>
            <a:r>
              <a:rPr lang="tr-TR" sz="4000" dirty="0">
                <a:sym typeface="Helvetica Neue Light"/>
              </a:rPr>
              <a:t> 2018 </a:t>
            </a:r>
            <a:r>
              <a:rPr lang="tr-TR" sz="4000" dirty="0" err="1">
                <a:sym typeface="Helvetica Neue Light"/>
              </a:rPr>
              <a:t>and</a:t>
            </a:r>
            <a:r>
              <a:rPr lang="tr-TR" sz="4000" dirty="0">
                <a:sym typeface="Helvetica Neue Light"/>
              </a:rPr>
              <a:t> 2019 </a:t>
            </a:r>
            <a:r>
              <a:rPr lang="tr-TR" sz="4000" dirty="0" err="1">
                <a:sym typeface="Helvetica Neue Light"/>
              </a:rPr>
              <a:t>could</a:t>
            </a:r>
            <a:r>
              <a:rPr lang="tr-TR" sz="4000" dirty="0">
                <a:sym typeface="Helvetica Neue Light"/>
              </a:rPr>
              <a:t> not be </a:t>
            </a:r>
            <a:r>
              <a:rPr lang="tr-TR" sz="4000" dirty="0" err="1">
                <a:sym typeface="Helvetica Neue Light"/>
              </a:rPr>
              <a:t>determined</a:t>
            </a:r>
            <a:r>
              <a:rPr lang="tr-TR" sz="4000" dirty="0">
                <a:sym typeface="Helvetica Neue Light"/>
              </a:rPr>
              <a:t>.</a:t>
            </a:r>
            <a:endParaRPr dirty="0"/>
          </a:p>
        </p:txBody>
      </p:sp>
      <p:pic>
        <p:nvPicPr>
          <p:cNvPr id="210" name="shutterstock_1056953078.jpg" descr="shutterstock_1056953078.jpg"/>
          <p:cNvPicPr>
            <a:picLocks noChangeAspect="1"/>
          </p:cNvPicPr>
          <p:nvPr/>
        </p:nvPicPr>
        <p:blipFill>
          <a:blip r:embed="rId2">
            <a:extLst/>
          </a:blip>
          <a:srcRect l="28136" t="11698" r="28136" b="709"/>
          <a:stretch>
            <a:fillRect/>
          </a:stretch>
        </p:blipFill>
        <p:spPr>
          <a:xfrm>
            <a:off x="0" y="0"/>
            <a:ext cx="989538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5D51345-330C-1149-AF1E-E35028BE57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18" y="1285710"/>
            <a:ext cx="8915399" cy="77439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F617F74-9C41-1444-9E8E-4D2085E55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9460" y="8454500"/>
            <a:ext cx="5619740" cy="387568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62044" y="171108"/>
            <a:ext cx="325044" cy="50233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49" name="Lorem ipsum dolor sit amet,…"/>
          <p:cNvSpPr txBox="1"/>
          <p:nvPr/>
        </p:nvSpPr>
        <p:spPr>
          <a:xfrm>
            <a:off x="1019175" y="2345653"/>
            <a:ext cx="10029924" cy="1990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 defTabSz="821531">
              <a:defRPr sz="7000" spc="-20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6000" dirty="0" err="1"/>
              <a:t>Sales</a:t>
            </a:r>
            <a:r>
              <a:rPr lang="tr-TR" sz="6000" dirty="0"/>
              <a:t> </a:t>
            </a:r>
            <a:r>
              <a:rPr lang="tr-TR" sz="6000" dirty="0" err="1"/>
              <a:t>numbers</a:t>
            </a:r>
            <a:r>
              <a:rPr lang="tr-TR" sz="6000" dirty="0"/>
              <a:t> </a:t>
            </a:r>
            <a:r>
              <a:rPr lang="tr-TR" sz="6000" dirty="0" err="1"/>
              <a:t>to</a:t>
            </a:r>
            <a:r>
              <a:rPr lang="tr-TR" sz="6000" dirty="0"/>
              <a:t> </a:t>
            </a:r>
            <a:r>
              <a:rPr lang="tr-TR" sz="6000" dirty="0" err="1"/>
              <a:t>foreigners</a:t>
            </a:r>
            <a:r>
              <a:rPr lang="tr-TR" sz="6000" dirty="0"/>
              <a:t> </a:t>
            </a:r>
            <a:r>
              <a:rPr lang="tr-TR" sz="6000" dirty="0" err="1"/>
              <a:t>are</a:t>
            </a:r>
            <a:r>
              <a:rPr lang="tr-TR" sz="6000" dirty="0"/>
              <a:t> </a:t>
            </a:r>
          </a:p>
          <a:p>
            <a:pPr algn="l" defTabSz="821531">
              <a:defRPr sz="7000" spc="-20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6000" dirty="0" err="1"/>
              <a:t>shared</a:t>
            </a:r>
            <a:r>
              <a:rPr lang="tr-TR" sz="6000" dirty="0"/>
              <a:t> in </a:t>
            </a:r>
            <a:r>
              <a:rPr lang="tr-TR" sz="6000" dirty="0" err="1"/>
              <a:t>several</a:t>
            </a:r>
            <a:r>
              <a:rPr lang="tr-TR" sz="6000" dirty="0"/>
              <a:t> of  </a:t>
            </a:r>
            <a:r>
              <a:rPr lang="tr-TR" sz="6000" dirty="0" err="1"/>
              <a:t>cities</a:t>
            </a:r>
            <a:r>
              <a:rPr lang="tr-TR" sz="6000" dirty="0"/>
              <a:t>.</a:t>
            </a:r>
          </a:p>
        </p:txBody>
      </p:sp>
      <p:sp>
        <p:nvSpPr>
          <p:cNvPr id="150" name="Lorem ipsum dolor sit amet, consectetur adipiscing elit.…"/>
          <p:cNvSpPr txBox="1"/>
          <p:nvPr/>
        </p:nvSpPr>
        <p:spPr>
          <a:xfrm>
            <a:off x="1019175" y="5196656"/>
            <a:ext cx="7153275" cy="2286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 algn="l">
              <a:lnSpc>
                <a:spcPct val="120000"/>
              </a:lnSpc>
              <a:defRPr sz="40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examine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sales</a:t>
            </a:r>
            <a:r>
              <a:rPr lang="tr-TR" dirty="0"/>
              <a:t> </a:t>
            </a:r>
            <a:r>
              <a:rPr lang="tr-TR" dirty="0" err="1"/>
              <a:t>up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seasons</a:t>
            </a:r>
            <a:r>
              <a:rPr lang="tr-TR" dirty="0"/>
              <a:t> as </a:t>
            </a:r>
            <a:r>
              <a:rPr lang="tr-TR" dirty="0" err="1"/>
              <a:t>well</a:t>
            </a:r>
            <a:r>
              <a:rPr lang="tr-TR" dirty="0"/>
              <a:t>.</a:t>
            </a:r>
          </a:p>
          <a:p>
            <a:pPr algn="l">
              <a:lnSpc>
                <a:spcPct val="120000"/>
              </a:lnSpc>
              <a:defRPr sz="4000" spc="-7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lang="tr-T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2B8884-9372-5E45-9299-1F947F4BE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8675" y="2535209"/>
            <a:ext cx="11303370" cy="89929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40D5BE-3CF2-FA45-8333-5A57A3A40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25" y="6916803"/>
            <a:ext cx="11277700" cy="520373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62044" y="171108"/>
            <a:ext cx="325044" cy="50233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72" name="Lorem ipsum dolor sit amet, consectetur adipiscing elit."/>
          <p:cNvSpPr txBox="1"/>
          <p:nvPr/>
        </p:nvSpPr>
        <p:spPr>
          <a:xfrm>
            <a:off x="1876425" y="1278209"/>
            <a:ext cx="15438200" cy="106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>
            <a:lvl1pPr algn="l" defTabSz="821531">
              <a:defRPr sz="6000" spc="-180">
                <a:solidFill>
                  <a:srgbClr val="E71E8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we</a:t>
            </a:r>
            <a:r>
              <a:rPr lang="tr-TR" dirty="0"/>
              <a:t> can </a:t>
            </a:r>
            <a:r>
              <a:rPr lang="tr-TR" dirty="0" err="1"/>
              <a:t>see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distribution</a:t>
            </a:r>
            <a:r>
              <a:rPr lang="tr-TR" dirty="0"/>
              <a:t> </a:t>
            </a:r>
            <a:r>
              <a:rPr lang="tr-TR" dirty="0" err="1"/>
              <a:t>over</a:t>
            </a:r>
            <a:r>
              <a:rPr lang="tr-TR" dirty="0"/>
              <a:t> </a:t>
            </a:r>
            <a:r>
              <a:rPr lang="tr-TR" dirty="0" err="1"/>
              <a:t>Turkey</a:t>
            </a:r>
            <a:r>
              <a:rPr lang="tr-TR" dirty="0"/>
              <a:t> </a:t>
            </a:r>
            <a:r>
              <a:rPr lang="tr-TR" dirty="0" err="1"/>
              <a:t>map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783E92-6438-A04F-A8CA-AAE9D9079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2021" y="2326079"/>
            <a:ext cx="15916274" cy="11368767"/>
          </a:xfrm>
          <a:prstGeom prst="rect">
            <a:avLst/>
          </a:prstGeom>
        </p:spPr>
      </p:pic>
      <p:grpSp>
        <p:nvGrpSpPr>
          <p:cNvPr id="7" name="Group">
            <a:extLst>
              <a:ext uri="{FF2B5EF4-FFF2-40B4-BE49-F238E27FC236}">
                <a16:creationId xmlns:a16="http://schemas.microsoft.com/office/drawing/2014/main" id="{DB833C27-F5C1-7840-A6F0-044D024A55C0}"/>
              </a:ext>
            </a:extLst>
          </p:cNvPr>
          <p:cNvGrpSpPr/>
          <p:nvPr/>
        </p:nvGrpSpPr>
        <p:grpSpPr>
          <a:xfrm>
            <a:off x="976721" y="2925838"/>
            <a:ext cx="4445004" cy="4445004"/>
            <a:chOff x="352168" y="352168"/>
            <a:chExt cx="4445003" cy="4445003"/>
          </a:xfrm>
        </p:grpSpPr>
        <p:sp>
          <p:nvSpPr>
            <p:cNvPr id="8" name="Circle">
              <a:extLst>
                <a:ext uri="{FF2B5EF4-FFF2-40B4-BE49-F238E27FC236}">
                  <a16:creationId xmlns:a16="http://schemas.microsoft.com/office/drawing/2014/main" id="{7ECADE88-8213-6546-AA55-76E07DEFB627}"/>
                </a:ext>
              </a:extLst>
            </p:cNvPr>
            <p:cNvSpPr/>
            <p:nvPr/>
          </p:nvSpPr>
          <p:spPr>
            <a:xfrm rot="21000000">
              <a:off x="352168" y="352168"/>
              <a:ext cx="4445003" cy="4445003"/>
            </a:xfrm>
            <a:prstGeom prst="ellipse">
              <a:avLst/>
            </a:prstGeom>
            <a:solidFill>
              <a:schemeClr val="accent3">
                <a:lumMod val="60000"/>
                <a:lumOff val="40000"/>
                <a:alpha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1435" tIns="71435" rIns="71435" bIns="71435" numCol="1" anchor="ctr">
              <a:noAutofit/>
            </a:bodyPr>
            <a:lstStyle/>
            <a:p>
              <a:pPr defTabSz="821529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" name="Circle">
              <a:extLst>
                <a:ext uri="{FF2B5EF4-FFF2-40B4-BE49-F238E27FC236}">
                  <a16:creationId xmlns:a16="http://schemas.microsoft.com/office/drawing/2014/main" id="{0B7D3F99-73EF-024D-9CAE-AA01DEC39642}"/>
                </a:ext>
              </a:extLst>
            </p:cNvPr>
            <p:cNvSpPr/>
            <p:nvPr/>
          </p:nvSpPr>
          <p:spPr>
            <a:xfrm rot="21000000">
              <a:off x="542668" y="542668"/>
              <a:ext cx="4064003" cy="4064003"/>
            </a:xfrm>
            <a:prstGeom prst="ellipse">
              <a:avLst/>
            </a:prstGeom>
            <a:solidFill>
              <a:srgbClr val="EF851C"/>
            </a:solidFill>
            <a:ln w="12700" cap="flat">
              <a:noFill/>
              <a:miter lim="400000"/>
            </a:ln>
            <a:effectLst/>
          </p:spPr>
          <p:txBody>
            <a:bodyPr wrap="square" lIns="71435" tIns="71435" rIns="71435" bIns="71435" numCol="1" anchor="ctr">
              <a:noAutofit/>
            </a:bodyPr>
            <a:lstStyle/>
            <a:p>
              <a:pPr defTabSz="821529">
                <a:defRPr sz="32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0" name="Hopi generated…">
              <a:extLst>
                <a:ext uri="{FF2B5EF4-FFF2-40B4-BE49-F238E27FC236}">
                  <a16:creationId xmlns:a16="http://schemas.microsoft.com/office/drawing/2014/main" id="{653D8584-B5D3-604C-A359-F99B86235242}"/>
                </a:ext>
              </a:extLst>
            </p:cNvPr>
            <p:cNvSpPr txBox="1"/>
            <p:nvPr/>
          </p:nvSpPr>
          <p:spPr>
            <a:xfrm rot="21000000">
              <a:off x="1515090" y="1348375"/>
              <a:ext cx="2119165" cy="245258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5" tIns="71435" rIns="71435" bIns="71435" numCol="1" anchor="ctr">
              <a:spAutoFit/>
            </a:bodyPr>
            <a:lstStyle/>
            <a:p>
              <a:pPr defTabSz="821529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r>
                <a:rPr lang="tr-TR" dirty="0"/>
                <a:t>1.Istanbul</a:t>
              </a:r>
            </a:p>
            <a:p>
              <a:pPr defTabSz="821529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r>
                <a:rPr lang="tr-TR" dirty="0"/>
                <a:t>2.Antalya</a:t>
              </a:r>
            </a:p>
            <a:p>
              <a:pPr defTabSz="821529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r>
                <a:rPr lang="tr-TR" dirty="0"/>
                <a:t>..</a:t>
              </a:r>
            </a:p>
            <a:p>
              <a:pPr algn="l" defTabSz="821529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r>
                <a:rPr lang="tr-TR" dirty="0"/>
                <a:t> 10.İzmir</a:t>
              </a:r>
            </a:p>
            <a:p>
              <a:pPr algn="l" defTabSz="821529">
                <a:defRPr sz="3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r>
                <a:rPr lang="tr-TR" dirty="0"/>
                <a:t>11.Samsun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44D42D9-2901-4241-AD02-D36EC89FDFA0}"/>
              </a:ext>
            </a:extLst>
          </p:cNvPr>
          <p:cNvSpPr txBox="1"/>
          <p:nvPr/>
        </p:nvSpPr>
        <p:spPr>
          <a:xfrm>
            <a:off x="1458845" y="12004120"/>
            <a:ext cx="13188223" cy="14984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algn="l"/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Istanbul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has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the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highest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sales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density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while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Antalya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follows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. </a:t>
            </a:r>
          </a:p>
          <a:p>
            <a:pPr algn="l"/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Although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Samsun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and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Izmir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have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the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lowest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sales</a:t>
            </a:r>
            <a:r>
              <a:rPr lang="tr-TR" sz="4400" spc="-180" dirty="0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 </a:t>
            </a:r>
            <a:r>
              <a:rPr lang="tr-TR" sz="4400" spc="-180" dirty="0" err="1">
                <a:solidFill>
                  <a:schemeClr val="tx1"/>
                </a:solidFill>
                <a:latin typeface="Helvetica Neue Light"/>
                <a:ea typeface="Helvetica Neue Light"/>
                <a:sym typeface="Helvetica Neue Light"/>
              </a:rPr>
              <a:t>density</a:t>
            </a:r>
            <a:endParaRPr lang="tr-TR" sz="4400" spc="-180" dirty="0">
              <a:solidFill>
                <a:schemeClr val="tx1"/>
              </a:solidFill>
              <a:latin typeface="Helvetica Neue Light"/>
              <a:ea typeface="Helvetica Neue Light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392576" y="171108"/>
            <a:ext cx="494512" cy="50233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3D7A4E-B488-A541-A392-B40E12E90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2710841"/>
            <a:ext cx="12115799" cy="865414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953DEF7-3278-1245-AFB1-CB34FE35C8DD}"/>
              </a:ext>
            </a:extLst>
          </p:cNvPr>
          <p:cNvSpPr/>
          <p:nvPr/>
        </p:nvSpPr>
        <p:spPr>
          <a:xfrm>
            <a:off x="1000125" y="11669454"/>
            <a:ext cx="2145982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plot</a:t>
            </a:r>
            <a:r>
              <a:rPr lang="tr-TR" dirty="0"/>
              <a:t> </a:t>
            </a:r>
            <a:r>
              <a:rPr lang="tr-TR" dirty="0" err="1"/>
              <a:t>states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</a:t>
            </a:r>
            <a:r>
              <a:rPr lang="tr-TR" dirty="0" err="1"/>
              <a:t>seasons</a:t>
            </a:r>
            <a:r>
              <a:rPr lang="tr-TR" dirty="0"/>
              <a:t> </a:t>
            </a:r>
            <a:r>
              <a:rPr lang="tr-TR" dirty="0" err="1"/>
              <a:t>doesn't</a:t>
            </a:r>
            <a:r>
              <a:rPr lang="tr-TR" dirty="0"/>
              <a:t> </a:t>
            </a:r>
            <a:r>
              <a:rPr lang="tr-TR" dirty="0" err="1"/>
              <a:t>have</a:t>
            </a:r>
            <a:r>
              <a:rPr lang="tr-TR" dirty="0"/>
              <a:t> </a:t>
            </a:r>
            <a:r>
              <a:rPr lang="tr-TR" dirty="0" err="1"/>
              <a:t>significant</a:t>
            </a:r>
            <a:r>
              <a:rPr lang="tr-TR" dirty="0"/>
              <a:t> </a:t>
            </a:r>
            <a:r>
              <a:rPr lang="tr-TR" dirty="0" err="1"/>
              <a:t>impact</a:t>
            </a:r>
            <a:r>
              <a:rPr lang="tr-TR" dirty="0"/>
              <a:t> on </a:t>
            </a:r>
            <a:r>
              <a:rPr lang="tr-TR" dirty="0" err="1"/>
              <a:t>house</a:t>
            </a:r>
            <a:r>
              <a:rPr lang="tr-TR" dirty="0"/>
              <a:t> </a:t>
            </a:r>
            <a:r>
              <a:rPr lang="tr-TR" dirty="0" err="1"/>
              <a:t>sales</a:t>
            </a:r>
            <a:r>
              <a:rPr lang="tr-T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463D0D-5B9D-2841-9EF6-52D1EE66D48F}"/>
              </a:ext>
            </a:extLst>
          </p:cNvPr>
          <p:cNvSpPr txBox="1"/>
          <p:nvPr/>
        </p:nvSpPr>
        <p:spPr>
          <a:xfrm>
            <a:off x="1764921" y="1400977"/>
            <a:ext cx="12206865" cy="8829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6" tIns="71436" rIns="71436" bIns="71436" numCol="1" spcCol="38100" rtlCol="0" anchor="ctr">
            <a:spAutoFit/>
          </a:bodyPr>
          <a:lstStyle/>
          <a:p>
            <a:pPr marL="0" marR="0" indent="0" algn="l" defTabSz="82153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Does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the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sales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amount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change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by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tr-TR" sz="4800" b="1" i="0" u="none" strike="noStrike" cap="none" spc="0" normalizeH="0" baseline="0" dirty="0" err="1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season</a:t>
            </a:r>
            <a:r>
              <a:rPr kumimoji="0" lang="tr-TR" sz="4800" b="1" i="0" u="none" strike="noStrike" cap="none" spc="0" normalizeH="0" baseline="0" dirty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 ?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23562044" y="171108"/>
            <a:ext cx="325044" cy="50233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anchor="ctr"/>
          <a:lstStyle>
            <a:lvl1pPr algn="r"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176" name="Lorem ipsum dolor sit amet,…"/>
          <p:cNvSpPr txBox="1"/>
          <p:nvPr/>
        </p:nvSpPr>
        <p:spPr>
          <a:xfrm>
            <a:off x="1904999" y="3397184"/>
            <a:ext cx="11811001" cy="22987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>
            <a:spAutoFit/>
          </a:bodyPr>
          <a:lstStyle/>
          <a:p>
            <a:pPr algn="l" defTabSz="821531">
              <a:defRPr sz="7000" spc="-209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sz="7000" b="1" dirty="0">
                <a:sym typeface="Helvetica Neue Light"/>
              </a:rPr>
              <a:t>House </a:t>
            </a:r>
            <a:r>
              <a:rPr lang="tr-TR" sz="7000" b="1" dirty="0" err="1">
                <a:sym typeface="Helvetica Neue Light"/>
              </a:rPr>
              <a:t>Sales</a:t>
            </a:r>
            <a:r>
              <a:rPr lang="tr-TR" sz="7000" b="1" dirty="0">
                <a:sym typeface="Helvetica Neue Light"/>
              </a:rPr>
              <a:t> </a:t>
            </a:r>
            <a:r>
              <a:rPr lang="tr-TR" sz="7000" b="1" dirty="0" err="1">
                <a:sym typeface="Helvetica Neue Light"/>
              </a:rPr>
              <a:t>to</a:t>
            </a:r>
            <a:r>
              <a:rPr lang="tr-TR" sz="7000" b="1" dirty="0">
                <a:sym typeface="Helvetica Neue Light"/>
              </a:rPr>
              <a:t> men </a:t>
            </a:r>
            <a:r>
              <a:rPr lang="tr-TR" sz="7000" b="1" dirty="0" err="1">
                <a:sym typeface="Helvetica Neue Light"/>
              </a:rPr>
              <a:t>and</a:t>
            </a:r>
            <a:r>
              <a:rPr lang="tr-TR" sz="7000" b="1" dirty="0">
                <a:sym typeface="Helvetica Neue Light"/>
              </a:rPr>
              <a:t> </a:t>
            </a:r>
            <a:r>
              <a:rPr lang="tr-TR" sz="7000" b="1" dirty="0" err="1">
                <a:sym typeface="Helvetica Neue Light"/>
              </a:rPr>
              <a:t>women</a:t>
            </a:r>
            <a:r>
              <a:rPr lang="tr-TR" sz="7000" b="1" dirty="0">
                <a:sym typeface="Helvetica Neue Light"/>
              </a:rPr>
              <a:t> </a:t>
            </a:r>
            <a:r>
              <a:rPr lang="tr-TR" sz="7000" b="1" dirty="0" err="1">
                <a:sym typeface="Helvetica Neue Light"/>
              </a:rPr>
              <a:t>from</a:t>
            </a:r>
            <a:r>
              <a:rPr lang="tr-TR" sz="7000" b="1" dirty="0">
                <a:sym typeface="Helvetica Neue Light"/>
              </a:rPr>
              <a:t> 2014 </a:t>
            </a:r>
            <a:r>
              <a:rPr lang="tr-TR" sz="7000" b="1" dirty="0" err="1">
                <a:sym typeface="Helvetica Neue Light"/>
              </a:rPr>
              <a:t>to</a:t>
            </a:r>
            <a:r>
              <a:rPr lang="tr-TR" sz="7000" b="1" dirty="0">
                <a:sym typeface="Helvetica Neue Light"/>
              </a:rPr>
              <a:t> 2018</a:t>
            </a:r>
            <a:endParaRPr dirty="0"/>
          </a:p>
        </p:txBody>
      </p:sp>
      <p:sp>
        <p:nvSpPr>
          <p:cNvPr id="178" name="Sed a turpis quis turpis gravida viverra ac vitae massa.…"/>
          <p:cNvSpPr txBox="1"/>
          <p:nvPr/>
        </p:nvSpPr>
        <p:spPr>
          <a:xfrm>
            <a:off x="1904999" y="6377900"/>
            <a:ext cx="10953062" cy="3025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6" tIns="71436" rIns="71436" bIns="71436">
            <a:spAutoFit/>
          </a:bodyPr>
          <a:lstStyle/>
          <a:p>
            <a:pPr algn="l">
              <a:lnSpc>
                <a:spcPct val="120000"/>
              </a:lnSpc>
              <a:defRPr sz="4000" spc="-79">
                <a:solidFill>
                  <a:srgbClr val="E71E8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>
                <a:solidFill>
                  <a:srgbClr val="0070C0"/>
                </a:solidFill>
              </a:rPr>
              <a:t>An </a:t>
            </a:r>
            <a:r>
              <a:rPr lang="tr-TR" dirty="0" err="1">
                <a:solidFill>
                  <a:srgbClr val="0070C0"/>
                </a:solidFill>
              </a:rPr>
              <a:t>interesting</a:t>
            </a:r>
            <a:r>
              <a:rPr lang="tr-TR" dirty="0">
                <a:solidFill>
                  <a:srgbClr val="0070C0"/>
                </a:solidFill>
              </a:rPr>
              <a:t> </a:t>
            </a:r>
            <a:r>
              <a:rPr lang="tr-TR" dirty="0" err="1">
                <a:solidFill>
                  <a:srgbClr val="0070C0"/>
                </a:solidFill>
              </a:rPr>
              <a:t>point</a:t>
            </a:r>
            <a:r>
              <a:rPr lang="tr-TR" dirty="0">
                <a:solidFill>
                  <a:srgbClr val="0070C0"/>
                </a:solidFill>
              </a:rPr>
              <a:t> here is, </a:t>
            </a:r>
            <a:r>
              <a:rPr lang="tr-TR" dirty="0" err="1">
                <a:solidFill>
                  <a:srgbClr val="0070C0"/>
                </a:solidFill>
              </a:rPr>
              <a:t>house</a:t>
            </a:r>
            <a:r>
              <a:rPr lang="tr-TR" dirty="0">
                <a:solidFill>
                  <a:srgbClr val="0070C0"/>
                </a:solidFill>
              </a:rPr>
              <a:t> </a:t>
            </a:r>
            <a:r>
              <a:rPr lang="tr-TR" dirty="0" err="1">
                <a:solidFill>
                  <a:srgbClr val="0070C0"/>
                </a:solidFill>
              </a:rPr>
              <a:t>sales</a:t>
            </a:r>
            <a:r>
              <a:rPr lang="tr-TR" dirty="0">
                <a:solidFill>
                  <a:srgbClr val="0070C0"/>
                </a:solidFill>
              </a:rPr>
              <a:t> </a:t>
            </a:r>
            <a:r>
              <a:rPr lang="tr-TR" dirty="0" err="1">
                <a:solidFill>
                  <a:srgbClr val="0070C0"/>
                </a:solidFill>
              </a:rPr>
              <a:t>to</a:t>
            </a:r>
            <a:r>
              <a:rPr lang="tr-TR" dirty="0">
                <a:solidFill>
                  <a:srgbClr val="0070C0"/>
                </a:solidFill>
              </a:rPr>
              <a:t> </a:t>
            </a:r>
            <a:r>
              <a:rPr lang="tr-TR" dirty="0" err="1">
                <a:solidFill>
                  <a:srgbClr val="0070C0"/>
                </a:solidFill>
              </a:rPr>
              <a:t>males</a:t>
            </a:r>
            <a:r>
              <a:rPr lang="tr-TR" dirty="0">
                <a:solidFill>
                  <a:srgbClr val="0070C0"/>
                </a:solidFill>
              </a:rPr>
              <a:t> </a:t>
            </a:r>
            <a:r>
              <a:rPr lang="tr-TR" dirty="0" err="1">
                <a:solidFill>
                  <a:srgbClr val="0070C0"/>
                </a:solidFill>
              </a:rPr>
              <a:t>from</a:t>
            </a:r>
            <a:r>
              <a:rPr lang="tr-TR" dirty="0">
                <a:solidFill>
                  <a:srgbClr val="0070C0"/>
                </a:solidFill>
              </a:rPr>
              <a:t> 2017 </a:t>
            </a:r>
            <a:r>
              <a:rPr lang="tr-TR" dirty="0" err="1">
                <a:solidFill>
                  <a:srgbClr val="0070C0"/>
                </a:solidFill>
              </a:rPr>
              <a:t>through</a:t>
            </a:r>
            <a:r>
              <a:rPr lang="tr-TR" dirty="0">
                <a:solidFill>
                  <a:srgbClr val="0070C0"/>
                </a:solidFill>
              </a:rPr>
              <a:t> 2018 is </a:t>
            </a:r>
            <a:r>
              <a:rPr lang="tr-TR" dirty="0" err="1">
                <a:solidFill>
                  <a:srgbClr val="0070C0"/>
                </a:solidFill>
              </a:rPr>
              <a:t>decreasing</a:t>
            </a:r>
            <a:r>
              <a:rPr lang="tr-TR" dirty="0">
                <a:solidFill>
                  <a:srgbClr val="0070C0"/>
                </a:solidFill>
              </a:rPr>
              <a:t>, </a:t>
            </a:r>
          </a:p>
          <a:p>
            <a:pPr algn="l">
              <a:lnSpc>
                <a:spcPct val="120000"/>
              </a:lnSpc>
              <a:defRPr sz="4000" spc="-79">
                <a:solidFill>
                  <a:srgbClr val="E71E89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lang="tr-TR" dirty="0" err="1">
                <a:solidFill>
                  <a:srgbClr val="0070C0"/>
                </a:solidFill>
              </a:rPr>
              <a:t>altough</a:t>
            </a:r>
            <a:r>
              <a:rPr lang="tr-TR" dirty="0">
                <a:solidFill>
                  <a:srgbClr val="0070C0"/>
                </a:solidFill>
              </a:rPr>
              <a:t> </a:t>
            </a:r>
            <a:r>
              <a:rPr lang="tr-TR" dirty="0" err="1">
                <a:solidFill>
                  <a:srgbClr val="0070C0"/>
                </a:solidFill>
              </a:rPr>
              <a:t>sales</a:t>
            </a:r>
            <a:r>
              <a:rPr lang="tr-TR" dirty="0">
                <a:solidFill>
                  <a:srgbClr val="0070C0"/>
                </a:solidFill>
              </a:rPr>
              <a:t> </a:t>
            </a:r>
            <a:r>
              <a:rPr lang="tr-TR" dirty="0" err="1">
                <a:solidFill>
                  <a:srgbClr val="0070C0"/>
                </a:solidFill>
              </a:rPr>
              <a:t>to</a:t>
            </a:r>
            <a:r>
              <a:rPr lang="tr-TR" dirty="0">
                <a:solidFill>
                  <a:srgbClr val="0070C0"/>
                </a:solidFill>
              </a:rPr>
              <a:t> </a:t>
            </a:r>
            <a:r>
              <a:rPr lang="tr-TR" dirty="0" err="1">
                <a:solidFill>
                  <a:srgbClr val="0070C0"/>
                </a:solidFill>
              </a:rPr>
              <a:t>female</a:t>
            </a:r>
            <a:r>
              <a:rPr lang="tr-TR" dirty="0">
                <a:solidFill>
                  <a:srgbClr val="0070C0"/>
                </a:solidFill>
              </a:rPr>
              <a:t> in </a:t>
            </a:r>
            <a:r>
              <a:rPr lang="tr-TR" dirty="0" err="1">
                <a:solidFill>
                  <a:srgbClr val="0070C0"/>
                </a:solidFill>
              </a:rPr>
              <a:t>same</a:t>
            </a:r>
            <a:r>
              <a:rPr lang="tr-TR" dirty="0">
                <a:solidFill>
                  <a:srgbClr val="0070C0"/>
                </a:solidFill>
              </a:rPr>
              <a:t> </a:t>
            </a:r>
            <a:r>
              <a:rPr lang="tr-TR" dirty="0" err="1">
                <a:solidFill>
                  <a:srgbClr val="0070C0"/>
                </a:solidFill>
              </a:rPr>
              <a:t>period</a:t>
            </a:r>
            <a:r>
              <a:rPr lang="tr-TR" dirty="0">
                <a:solidFill>
                  <a:srgbClr val="0070C0"/>
                </a:solidFill>
              </a:rPr>
              <a:t> is </a:t>
            </a:r>
            <a:r>
              <a:rPr lang="tr-TR" dirty="0" err="1">
                <a:solidFill>
                  <a:srgbClr val="0070C0"/>
                </a:solidFill>
              </a:rPr>
              <a:t>increasing</a:t>
            </a:r>
            <a:r>
              <a:rPr lang="tr-TR" dirty="0">
                <a:solidFill>
                  <a:srgbClr val="0070C0"/>
                </a:solidFill>
              </a:rPr>
              <a:t>.</a:t>
            </a:r>
            <a:endParaRPr dirty="0">
              <a:solidFill>
                <a:srgbClr val="0070C0"/>
              </a:solidFill>
            </a:endParaRPr>
          </a:p>
        </p:txBody>
      </p:sp>
      <p:graphicFrame>
        <p:nvGraphicFramePr>
          <p:cNvPr id="180" name="2D Pie Chart"/>
          <p:cNvGraphicFramePr/>
          <p:nvPr>
            <p:extLst>
              <p:ext uri="{D42A27DB-BD31-4B8C-83A1-F6EECF244321}">
                <p14:modId xmlns:p14="http://schemas.microsoft.com/office/powerpoint/2010/main" val="690957446"/>
              </p:ext>
            </p:extLst>
          </p:nvPr>
        </p:nvGraphicFramePr>
        <p:xfrm>
          <a:off x="13478383" y="3261576"/>
          <a:ext cx="9617069" cy="8470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6" tIns="71436" rIns="71436" bIns="71436" numCol="1" spcCol="38100" rtlCol="0" anchor="ctr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6" tIns="71436" rIns="71436" bIns="71436" numCol="1" spcCol="38100" rtlCol="0" anchor="ctr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6" tIns="71436" rIns="71436" bIns="71436" numCol="1" spcCol="38100" rtlCol="0" anchor="ctr">
        <a:spAutoFit/>
      </a:bodyPr>
      <a:lstStyle>
        <a:defPPr marL="0" marR="0" indent="0" algn="ctr" defTabSz="8215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421</Words>
  <Application>Microsoft Macintosh PowerPoint</Application>
  <PresentationFormat>Custom</PresentationFormat>
  <Paragraphs>111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Arial</vt:lpstr>
      <vt:lpstr>Baghdad</vt:lpstr>
      <vt:lpstr>Calibri</vt:lpstr>
      <vt:lpstr>Helvetica</vt:lpstr>
      <vt:lpstr>Helvetica Light</vt:lpstr>
      <vt:lpstr>Helvetica Neue</vt:lpstr>
      <vt:lpstr>Helvetica Neue Light</vt:lpstr>
      <vt:lpstr>Helvetica Neue Medium</vt:lpstr>
      <vt:lpstr>SFMono-Regular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23</cp:revision>
  <dcterms:modified xsi:type="dcterms:W3CDTF">2019-12-10T23:16:41Z</dcterms:modified>
</cp:coreProperties>
</file>